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62" r:id="rId3"/>
    <p:sldId id="264" r:id="rId4"/>
    <p:sldId id="266" r:id="rId5"/>
    <p:sldId id="290" r:id="rId6"/>
    <p:sldId id="258" r:id="rId7"/>
    <p:sldId id="275" r:id="rId8"/>
    <p:sldId id="292" r:id="rId9"/>
    <p:sldId id="276" r:id="rId10"/>
    <p:sldId id="293" r:id="rId11"/>
    <p:sldId id="283" r:id="rId12"/>
    <p:sldId id="296" r:id="rId13"/>
    <p:sldId id="277" r:id="rId14"/>
    <p:sldId id="278" r:id="rId15"/>
    <p:sldId id="288" r:id="rId16"/>
    <p:sldId id="279" r:id="rId17"/>
    <p:sldId id="280" r:id="rId18"/>
    <p:sldId id="268" r:id="rId19"/>
    <p:sldId id="269" r:id="rId20"/>
    <p:sldId id="270" r:id="rId21"/>
    <p:sldId id="273" r:id="rId22"/>
    <p:sldId id="295" r:id="rId23"/>
    <p:sldId id="305" r:id="rId24"/>
    <p:sldId id="282" r:id="rId25"/>
    <p:sldId id="306" r:id="rId26"/>
    <p:sldId id="267" r:id="rId27"/>
    <p:sldId id="286" r:id="rId28"/>
    <p:sldId id="285" r:id="rId29"/>
    <p:sldId id="297" r:id="rId30"/>
    <p:sldId id="298" r:id="rId31"/>
    <p:sldId id="299" r:id="rId32"/>
    <p:sldId id="300" r:id="rId33"/>
    <p:sldId id="301" r:id="rId34"/>
    <p:sldId id="304" r:id="rId35"/>
    <p:sldId id="302" r:id="rId3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1" d="100"/>
          <a:sy n="81" d="100"/>
        </p:scale>
        <p:origin x="48" y="1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E6328768-3F5A-44E2-860C-EBDF013AE162}" type="datetimeFigureOut">
              <a:rPr lang="nl-NL" smtClean="0"/>
              <a:t>20-1-2021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AD08743-0E01-4231-A545-9BEA4BD5DD0A}" type="slidenum">
              <a:rPr lang="nl-NL" smtClean="0"/>
              <a:t>‹nr.›</a:t>
            </a:fld>
            <a:endParaRPr lang="nl-NL"/>
          </a:p>
        </p:txBody>
      </p:sp>
    </p:spTree>
    <p:extLst>
      <p:ext uri="{BB962C8B-B14F-4D97-AF65-F5344CB8AC3E}">
        <p14:creationId xmlns:p14="http://schemas.microsoft.com/office/powerpoint/2010/main" val="3299641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6328768-3F5A-44E2-860C-EBDF013AE162}" type="datetimeFigureOut">
              <a:rPr lang="nl-NL" smtClean="0"/>
              <a:t>20-1-2021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AD08743-0E01-4231-A545-9BEA4BD5DD0A}" type="slidenum">
              <a:rPr lang="nl-NL" smtClean="0"/>
              <a:t>‹nr.›</a:t>
            </a:fld>
            <a:endParaRPr lang="nl-NL"/>
          </a:p>
        </p:txBody>
      </p:sp>
    </p:spTree>
    <p:extLst>
      <p:ext uri="{BB962C8B-B14F-4D97-AF65-F5344CB8AC3E}">
        <p14:creationId xmlns:p14="http://schemas.microsoft.com/office/powerpoint/2010/main" val="849316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6328768-3F5A-44E2-860C-EBDF013AE162}" type="datetimeFigureOut">
              <a:rPr lang="nl-NL" smtClean="0"/>
              <a:t>20-1-2021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AD08743-0E01-4231-A545-9BEA4BD5DD0A}" type="slidenum">
              <a:rPr lang="nl-NL" smtClean="0"/>
              <a:t>‹nr.›</a:t>
            </a:fld>
            <a:endParaRPr lang="nl-NL"/>
          </a:p>
        </p:txBody>
      </p:sp>
    </p:spTree>
    <p:extLst>
      <p:ext uri="{BB962C8B-B14F-4D97-AF65-F5344CB8AC3E}">
        <p14:creationId xmlns:p14="http://schemas.microsoft.com/office/powerpoint/2010/main" val="2248072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6328768-3F5A-44E2-860C-EBDF013AE162}" type="datetimeFigureOut">
              <a:rPr lang="nl-NL" smtClean="0"/>
              <a:t>20-1-2021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AD08743-0E01-4231-A545-9BEA4BD5DD0A}" type="slidenum">
              <a:rPr lang="nl-NL" smtClean="0"/>
              <a:t>‹nr.›</a:t>
            </a:fld>
            <a:endParaRPr lang="nl-NL"/>
          </a:p>
        </p:txBody>
      </p:sp>
    </p:spTree>
    <p:extLst>
      <p:ext uri="{BB962C8B-B14F-4D97-AF65-F5344CB8AC3E}">
        <p14:creationId xmlns:p14="http://schemas.microsoft.com/office/powerpoint/2010/main" val="755552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E6328768-3F5A-44E2-860C-EBDF013AE162}" type="datetimeFigureOut">
              <a:rPr lang="nl-NL" smtClean="0"/>
              <a:t>20-1-2021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AD08743-0E01-4231-A545-9BEA4BD5DD0A}" type="slidenum">
              <a:rPr lang="nl-NL" smtClean="0"/>
              <a:t>‹nr.›</a:t>
            </a:fld>
            <a:endParaRPr lang="nl-NL"/>
          </a:p>
        </p:txBody>
      </p:sp>
    </p:spTree>
    <p:extLst>
      <p:ext uri="{BB962C8B-B14F-4D97-AF65-F5344CB8AC3E}">
        <p14:creationId xmlns:p14="http://schemas.microsoft.com/office/powerpoint/2010/main" val="1986668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E6328768-3F5A-44E2-860C-EBDF013AE162}" type="datetimeFigureOut">
              <a:rPr lang="nl-NL" smtClean="0"/>
              <a:t>20-1-2021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AD08743-0E01-4231-A545-9BEA4BD5DD0A}" type="slidenum">
              <a:rPr lang="nl-NL" smtClean="0"/>
              <a:t>‹nr.›</a:t>
            </a:fld>
            <a:endParaRPr lang="nl-NL"/>
          </a:p>
        </p:txBody>
      </p:sp>
    </p:spTree>
    <p:extLst>
      <p:ext uri="{BB962C8B-B14F-4D97-AF65-F5344CB8AC3E}">
        <p14:creationId xmlns:p14="http://schemas.microsoft.com/office/powerpoint/2010/main" val="1994194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E6328768-3F5A-44E2-860C-EBDF013AE162}" type="datetimeFigureOut">
              <a:rPr lang="nl-NL" smtClean="0"/>
              <a:t>20-1-2021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AD08743-0E01-4231-A545-9BEA4BD5DD0A}" type="slidenum">
              <a:rPr lang="nl-NL" smtClean="0"/>
              <a:t>‹nr.›</a:t>
            </a:fld>
            <a:endParaRPr lang="nl-NL"/>
          </a:p>
        </p:txBody>
      </p:sp>
    </p:spTree>
    <p:extLst>
      <p:ext uri="{BB962C8B-B14F-4D97-AF65-F5344CB8AC3E}">
        <p14:creationId xmlns:p14="http://schemas.microsoft.com/office/powerpoint/2010/main" val="3260995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E6328768-3F5A-44E2-860C-EBDF013AE162}" type="datetimeFigureOut">
              <a:rPr lang="nl-NL" smtClean="0"/>
              <a:t>20-1-2021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AD08743-0E01-4231-A545-9BEA4BD5DD0A}" type="slidenum">
              <a:rPr lang="nl-NL" smtClean="0"/>
              <a:t>‹nr.›</a:t>
            </a:fld>
            <a:endParaRPr lang="nl-NL"/>
          </a:p>
        </p:txBody>
      </p:sp>
    </p:spTree>
    <p:extLst>
      <p:ext uri="{BB962C8B-B14F-4D97-AF65-F5344CB8AC3E}">
        <p14:creationId xmlns:p14="http://schemas.microsoft.com/office/powerpoint/2010/main" val="3587815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6328768-3F5A-44E2-860C-EBDF013AE162}" type="datetimeFigureOut">
              <a:rPr lang="nl-NL" smtClean="0"/>
              <a:t>20-1-2021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AD08743-0E01-4231-A545-9BEA4BD5DD0A}" type="slidenum">
              <a:rPr lang="nl-NL" smtClean="0"/>
              <a:t>‹nr.›</a:t>
            </a:fld>
            <a:endParaRPr lang="nl-NL"/>
          </a:p>
        </p:txBody>
      </p:sp>
    </p:spTree>
    <p:extLst>
      <p:ext uri="{BB962C8B-B14F-4D97-AF65-F5344CB8AC3E}">
        <p14:creationId xmlns:p14="http://schemas.microsoft.com/office/powerpoint/2010/main" val="2539303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E6328768-3F5A-44E2-860C-EBDF013AE162}" type="datetimeFigureOut">
              <a:rPr lang="nl-NL" smtClean="0"/>
              <a:t>20-1-2021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AD08743-0E01-4231-A545-9BEA4BD5DD0A}" type="slidenum">
              <a:rPr lang="nl-NL" smtClean="0"/>
              <a:t>‹nr.›</a:t>
            </a:fld>
            <a:endParaRPr lang="nl-NL"/>
          </a:p>
        </p:txBody>
      </p:sp>
    </p:spTree>
    <p:extLst>
      <p:ext uri="{BB962C8B-B14F-4D97-AF65-F5344CB8AC3E}">
        <p14:creationId xmlns:p14="http://schemas.microsoft.com/office/powerpoint/2010/main" val="2181767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E6328768-3F5A-44E2-860C-EBDF013AE162}" type="datetimeFigureOut">
              <a:rPr lang="nl-NL" smtClean="0"/>
              <a:t>20-1-2021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AD08743-0E01-4231-A545-9BEA4BD5DD0A}" type="slidenum">
              <a:rPr lang="nl-NL" smtClean="0"/>
              <a:t>‹nr.›</a:t>
            </a:fld>
            <a:endParaRPr lang="nl-NL"/>
          </a:p>
        </p:txBody>
      </p:sp>
    </p:spTree>
    <p:extLst>
      <p:ext uri="{BB962C8B-B14F-4D97-AF65-F5344CB8AC3E}">
        <p14:creationId xmlns:p14="http://schemas.microsoft.com/office/powerpoint/2010/main" val="758129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328768-3F5A-44E2-860C-EBDF013AE162}" type="datetimeFigureOut">
              <a:rPr lang="nl-NL" smtClean="0"/>
              <a:t>20-1-2021</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D08743-0E01-4231-A545-9BEA4BD5DD0A}" type="slidenum">
              <a:rPr lang="nl-NL" smtClean="0"/>
              <a:t>‹nr.›</a:t>
            </a:fld>
            <a:endParaRPr lang="nl-NL"/>
          </a:p>
        </p:txBody>
      </p:sp>
    </p:spTree>
    <p:extLst>
      <p:ext uri="{BB962C8B-B14F-4D97-AF65-F5344CB8AC3E}">
        <p14:creationId xmlns:p14="http://schemas.microsoft.com/office/powerpoint/2010/main" val="1531519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rbmojournal.com/article/S1472-6483(10)60344-6/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pure.uva.nl/ws/files/1583850/55072_06.pd"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ncbi.nlm.nih.gov/pmc/articles/PMC3941337/"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ncbi.nlm.nih.gov/pmc/articles/PMC3941337/" TargetMode="External"/><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fertstert.org/article/S0015-0282(14)00095-8/pdf"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fertstert.org/issue/S0015-0282(16)X0018-0" TargetMode="External"/><Relationship Id="rId2" Type="http://schemas.openxmlformats.org/officeDocument/2006/relationships/hyperlink" Target="https://www.fertstert.org/article/S0015-0282(17)30229-7/fulltext" TargetMode="External"/><Relationship Id="rId1" Type="http://schemas.openxmlformats.org/officeDocument/2006/relationships/slideLayout" Target="../slideLayouts/slideLayout2.xml"/><Relationship Id="rId4" Type="http://schemas.openxmlformats.org/officeDocument/2006/relationships/hyperlink" Target="https://pubmed.ncbi.nlm.nih.gov/21806579/"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rbmojournal.com/article/S1472-6483(10)60872-3/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sart.org/globalassets/asrm/asrm-content/news-and-publications/practice-guidelines/for-non-members/performing_the_embryo_transfer.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youtu.be/Qb7C9SzJLUc?t=328"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youtu.be/W5U5fqSPSf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fertstert.org/article/S0015-0282(14)00095-8/pdf" TargetMode="External"/><Relationship Id="rId3" Type="http://schemas.openxmlformats.org/officeDocument/2006/relationships/hyperlink" Target="https://journal.rums.ac.ir/browse.php?a_id=11&amp;sid=1&amp;slc_lang=en" TargetMode="External"/><Relationship Id="rId7" Type="http://schemas.openxmlformats.org/officeDocument/2006/relationships/hyperlink" Target="https://www.ncbi.nlm.nih.gov/pmc/articles/PMC3941337/" TargetMode="External"/><Relationship Id="rId12" Type="http://schemas.openxmlformats.org/officeDocument/2006/relationships/hyperlink" Target="https://www.sart.org/globalassets/asrm/asrm-content/news-and-publications/practice-guidelines/for-non-members/performing_the_embryo_transfer.pdf" TargetMode="External"/><Relationship Id="rId2" Type="http://schemas.openxmlformats.org/officeDocument/2006/relationships/hyperlink" Target="http://www.bioline.org.br/request?rm06009" TargetMode="External"/><Relationship Id="rId1" Type="http://schemas.openxmlformats.org/officeDocument/2006/relationships/slideLayout" Target="../slideLayouts/slideLayout6.xml"/><Relationship Id="rId6" Type="http://schemas.openxmlformats.org/officeDocument/2006/relationships/hyperlink" Target="https://pubmed.ncbi.nlm.nih.gov/19821435/" TargetMode="External"/><Relationship Id="rId11" Type="http://schemas.openxmlformats.org/officeDocument/2006/relationships/hyperlink" Target="https://www.rbmojournal.com/article/S1472-6483(10)60872-3/pdf" TargetMode="External"/><Relationship Id="rId5" Type="http://schemas.openxmlformats.org/officeDocument/2006/relationships/hyperlink" Target="https://pure.uva.nl/ws/files/1583850/55072_06.pd" TargetMode="External"/><Relationship Id="rId10" Type="http://schemas.openxmlformats.org/officeDocument/2006/relationships/hyperlink" Target="https://pubmed.ncbi.nlm.nih.gov/21806579/" TargetMode="External"/><Relationship Id="rId4" Type="http://schemas.openxmlformats.org/officeDocument/2006/relationships/hyperlink" Target="https://www.rbmojournal.com/article/S1472-6483(10)60344-6/pdf" TargetMode="External"/><Relationship Id="rId9" Type="http://schemas.openxmlformats.org/officeDocument/2006/relationships/hyperlink" Target="https://www.fertstert.org/article/S0015-0282(17)30229-7/fulltex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bioline.org.br/request?rm0600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journal.rums.ac.ir/article-1-11-en.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i="1" u="sng" dirty="0"/>
              <a:t>De vraagstelling:</a:t>
            </a:r>
          </a:p>
        </p:txBody>
      </p:sp>
      <p:sp>
        <p:nvSpPr>
          <p:cNvPr id="3" name="Tijdelijke aanduiding voor inhoud 2"/>
          <p:cNvSpPr>
            <a:spLocks noGrp="1"/>
          </p:cNvSpPr>
          <p:nvPr>
            <p:ph idx="1"/>
          </p:nvPr>
        </p:nvSpPr>
        <p:spPr/>
        <p:txBody>
          <a:bodyPr>
            <a:normAutofit/>
          </a:bodyPr>
          <a:lstStyle/>
          <a:p>
            <a:pPr marL="0" indent="0">
              <a:buNone/>
            </a:pPr>
            <a:r>
              <a:rPr lang="nl-NL" sz="4800" dirty="0">
                <a:latin typeface="+mj-lt"/>
              </a:rPr>
              <a:t>Is het zwangerschapspercentage per embryo transfer nog te verbeteren?</a:t>
            </a:r>
          </a:p>
          <a:p>
            <a:pPr marL="0" indent="0">
              <a:buNone/>
            </a:pPr>
            <a:endParaRPr lang="nl-NL" sz="4800" dirty="0">
              <a:latin typeface="+mj-lt"/>
            </a:endParaRPr>
          </a:p>
          <a:p>
            <a:pPr>
              <a:buFontTx/>
              <a:buChar char="-"/>
            </a:pPr>
            <a:r>
              <a:rPr lang="nl-NL" sz="4800" dirty="0">
                <a:latin typeface="+mj-lt"/>
              </a:rPr>
              <a:t>door het aspireren van cervicaal mucus voorafgaand aan de ET?</a:t>
            </a:r>
          </a:p>
        </p:txBody>
      </p:sp>
    </p:spTree>
    <p:extLst>
      <p:ext uri="{BB962C8B-B14F-4D97-AF65-F5344CB8AC3E}">
        <p14:creationId xmlns:p14="http://schemas.microsoft.com/office/powerpoint/2010/main" val="479790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290346-B58A-41C9-8752-B44DE1FF8ED1}"/>
              </a:ext>
            </a:extLst>
          </p:cNvPr>
          <p:cNvSpPr>
            <a:spLocks noGrp="1"/>
          </p:cNvSpPr>
          <p:nvPr>
            <p:ph type="title"/>
          </p:nvPr>
        </p:nvSpPr>
        <p:spPr/>
        <p:txBody>
          <a:bodyPr/>
          <a:lstStyle/>
          <a:p>
            <a:r>
              <a:rPr lang="nl-NL" dirty="0"/>
              <a:t>en dan lees ik, tot mijn verwondering:</a:t>
            </a:r>
          </a:p>
        </p:txBody>
      </p:sp>
      <p:sp>
        <p:nvSpPr>
          <p:cNvPr id="4" name="Tijdelijke aanduiding voor inhoud 3">
            <a:extLst>
              <a:ext uri="{FF2B5EF4-FFF2-40B4-BE49-F238E27FC236}">
                <a16:creationId xmlns:a16="http://schemas.microsoft.com/office/drawing/2014/main" id="{220F0C85-8317-43D7-AAA0-070B51A04D4A}"/>
              </a:ext>
            </a:extLst>
          </p:cNvPr>
          <p:cNvSpPr txBox="1">
            <a:spLocks noGrp="1"/>
          </p:cNvSpPr>
          <p:nvPr>
            <p:ph idx="1"/>
          </p:nvPr>
        </p:nvSpPr>
        <p:spPr>
          <a:xfrm>
            <a:off x="838200" y="1286239"/>
            <a:ext cx="11159836" cy="3655360"/>
          </a:xfrm>
          <a:prstGeom prst="rect">
            <a:avLst/>
          </a:prstGeom>
          <a:noFill/>
        </p:spPr>
        <p:txBody>
          <a:bodyPr wrap="square">
            <a:spAutoFit/>
          </a:bodyPr>
          <a:lstStyle/>
          <a:p>
            <a:endParaRPr lang="en-US" dirty="0"/>
          </a:p>
          <a:p>
            <a:pPr marL="0" indent="0">
              <a:buNone/>
            </a:pPr>
            <a:r>
              <a:rPr lang="en-US" sz="4400" b="1" dirty="0">
                <a:latin typeface="+mj-lt"/>
              </a:rPr>
              <a:t>Conclusion : </a:t>
            </a:r>
            <a:r>
              <a:rPr lang="en-US" sz="4400" dirty="0">
                <a:latin typeface="+mj-lt"/>
              </a:rPr>
              <a:t>Cervical mucus aspiration with insulin syringe before embryo transfer </a:t>
            </a:r>
            <a:r>
              <a:rPr lang="en-US" sz="4400" dirty="0">
                <a:solidFill>
                  <a:srgbClr val="FF0000"/>
                </a:solidFill>
                <a:latin typeface="+mj-lt"/>
              </a:rPr>
              <a:t>can increase</a:t>
            </a:r>
            <a:r>
              <a:rPr lang="en-US" sz="4400" dirty="0">
                <a:latin typeface="+mj-lt"/>
              </a:rPr>
              <a:t> the pregnancy rate. This has </a:t>
            </a:r>
            <a:r>
              <a:rPr lang="en-US" sz="4400" dirty="0">
                <a:solidFill>
                  <a:srgbClr val="FF0000"/>
                </a:solidFill>
                <a:latin typeface="+mj-lt"/>
              </a:rPr>
              <a:t>confirmed by other studies</a:t>
            </a:r>
            <a:r>
              <a:rPr lang="en-US" sz="4400" dirty="0">
                <a:latin typeface="+mj-lt"/>
              </a:rPr>
              <a:t>, </a:t>
            </a:r>
            <a:r>
              <a:rPr lang="en-US" sz="4400" dirty="0">
                <a:solidFill>
                  <a:srgbClr val="FF0000"/>
                </a:solidFill>
                <a:latin typeface="+mj-lt"/>
              </a:rPr>
              <a:t>so it seems</a:t>
            </a:r>
            <a:r>
              <a:rPr lang="en-US" sz="4400" dirty="0">
                <a:latin typeface="+mj-lt"/>
              </a:rPr>
              <a:t> that cervical mucus aspiration before embryo transfer </a:t>
            </a:r>
            <a:r>
              <a:rPr lang="en-US" sz="4400" dirty="0">
                <a:solidFill>
                  <a:srgbClr val="FF0000"/>
                </a:solidFill>
                <a:latin typeface="+mj-lt"/>
              </a:rPr>
              <a:t>is useful</a:t>
            </a:r>
            <a:r>
              <a:rPr lang="en-US" sz="4400" dirty="0">
                <a:latin typeface="+mj-lt"/>
              </a:rPr>
              <a:t>. </a:t>
            </a:r>
          </a:p>
        </p:txBody>
      </p:sp>
      <p:pic>
        <p:nvPicPr>
          <p:cNvPr id="5" name="Afbeelding 4">
            <a:extLst>
              <a:ext uri="{FF2B5EF4-FFF2-40B4-BE49-F238E27FC236}">
                <a16:creationId xmlns:a16="http://schemas.microsoft.com/office/drawing/2014/main" id="{0D66C2F0-2B09-4643-8DEB-7CD30A7E54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0017" y="5124631"/>
            <a:ext cx="1251965" cy="1368244"/>
          </a:xfrm>
          <a:prstGeom prst="rect">
            <a:avLst/>
          </a:prstGeom>
        </p:spPr>
      </p:pic>
    </p:spTree>
    <p:extLst>
      <p:ext uri="{BB962C8B-B14F-4D97-AF65-F5344CB8AC3E}">
        <p14:creationId xmlns:p14="http://schemas.microsoft.com/office/powerpoint/2010/main" val="3304772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1127" y="393116"/>
            <a:ext cx="11616612" cy="1325563"/>
          </a:xfrm>
        </p:spPr>
        <p:txBody>
          <a:bodyPr>
            <a:noAutofit/>
          </a:bodyPr>
          <a:lstStyle/>
          <a:p>
            <a:r>
              <a:rPr lang="nl-NL" sz="3200" u="sng" dirty="0">
                <a:hlinkClick r:id="rId2"/>
              </a:rPr>
              <a:t>https://www.rbmojournal.com/article/S1472-6483(10)60344-6/pdf</a:t>
            </a:r>
            <a:br>
              <a:rPr lang="nl-NL" sz="3200" dirty="0"/>
            </a:br>
            <a:endParaRPr lang="nl-NL" sz="3200" dirty="0"/>
          </a:p>
        </p:txBody>
      </p:sp>
      <p:pic>
        <p:nvPicPr>
          <p:cNvPr id="4" name="Afbeelding 3">
            <a:extLst>
              <a:ext uri="{FF2B5EF4-FFF2-40B4-BE49-F238E27FC236}">
                <a16:creationId xmlns:a16="http://schemas.microsoft.com/office/drawing/2014/main" id="{E0515752-D72B-465C-8E48-3C81387BAE87}"/>
              </a:ext>
            </a:extLst>
          </p:cNvPr>
          <p:cNvPicPr>
            <a:picLocks noChangeAspect="1"/>
          </p:cNvPicPr>
          <p:nvPr/>
        </p:nvPicPr>
        <p:blipFill>
          <a:blip r:embed="rId3"/>
          <a:stretch>
            <a:fillRect/>
          </a:stretch>
        </p:blipFill>
        <p:spPr>
          <a:xfrm>
            <a:off x="321127" y="1488497"/>
            <a:ext cx="11657149" cy="5147829"/>
          </a:xfrm>
          <a:prstGeom prst="rect">
            <a:avLst/>
          </a:prstGeom>
        </p:spPr>
      </p:pic>
    </p:spTree>
    <p:extLst>
      <p:ext uri="{BB962C8B-B14F-4D97-AF65-F5344CB8AC3E}">
        <p14:creationId xmlns:p14="http://schemas.microsoft.com/office/powerpoint/2010/main" val="2698986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F9B1A291-0CFD-486F-B792-9BC2B102B2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504" y="1982878"/>
            <a:ext cx="2646450" cy="2892244"/>
          </a:xfrm>
          <a:prstGeom prst="rect">
            <a:avLst/>
          </a:prstGeom>
        </p:spPr>
      </p:pic>
      <p:sp>
        <p:nvSpPr>
          <p:cNvPr id="7" name="Titel 1">
            <a:extLst>
              <a:ext uri="{FF2B5EF4-FFF2-40B4-BE49-F238E27FC236}">
                <a16:creationId xmlns:a16="http://schemas.microsoft.com/office/drawing/2014/main" id="{18E8F1D5-0E7C-4ACD-8CA4-614FD72F7DA0}"/>
              </a:ext>
            </a:extLst>
          </p:cNvPr>
          <p:cNvSpPr>
            <a:spLocks noGrp="1"/>
          </p:cNvSpPr>
          <p:nvPr>
            <p:ph type="title"/>
          </p:nvPr>
        </p:nvSpPr>
        <p:spPr>
          <a:xfrm>
            <a:off x="4987636" y="365125"/>
            <a:ext cx="6899564" cy="6063384"/>
          </a:xfrm>
        </p:spPr>
        <p:txBody>
          <a:bodyPr>
            <a:normAutofit/>
          </a:bodyPr>
          <a:lstStyle/>
          <a:p>
            <a:r>
              <a:rPr lang="nl-NL" sz="4000" dirty="0"/>
              <a:t>maar mogen de </a:t>
            </a:r>
            <a:r>
              <a:rPr lang="nl-NL" sz="4000" dirty="0" err="1"/>
              <a:t>onderzoeksarmen</a:t>
            </a:r>
            <a:r>
              <a:rPr lang="nl-NL" sz="4000" dirty="0"/>
              <a:t> verschillen in aantallen? 220 in de treatment groep en 205 in controlegroep?</a:t>
            </a:r>
          </a:p>
        </p:txBody>
      </p:sp>
    </p:spTree>
    <p:extLst>
      <p:ext uri="{BB962C8B-B14F-4D97-AF65-F5344CB8AC3E}">
        <p14:creationId xmlns:p14="http://schemas.microsoft.com/office/powerpoint/2010/main" val="4154318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4D7F29-C50D-4E0A-AD8E-F813C6BF218F}"/>
              </a:ext>
            </a:extLst>
          </p:cNvPr>
          <p:cNvSpPr>
            <a:spLocks noGrp="1"/>
          </p:cNvSpPr>
          <p:nvPr>
            <p:ph type="title"/>
          </p:nvPr>
        </p:nvSpPr>
        <p:spPr>
          <a:xfrm>
            <a:off x="641871" y="365125"/>
            <a:ext cx="10711929" cy="1325563"/>
          </a:xfrm>
        </p:spPr>
        <p:txBody>
          <a:bodyPr>
            <a:normAutofit fontScale="90000"/>
          </a:bodyPr>
          <a:lstStyle/>
          <a:p>
            <a:r>
              <a:rPr lang="nl-NL" sz="3600" u="sng" dirty="0">
                <a:solidFill>
                  <a:srgbClr val="000000"/>
                </a:solidFill>
                <a:effectLst/>
                <a:latin typeface="Calibri" panose="020F0502020204030204" pitchFamily="34" charset="0"/>
                <a:ea typeface="Calibri" panose="020F0502020204030204" pitchFamily="34" charset="0"/>
                <a:hlinkClick r:id="rId2"/>
              </a:rPr>
              <a:t>https://pure.uva.nl/ws/files/1583850/55072_06.pd</a:t>
            </a:r>
            <a:br>
              <a:rPr lang="nl-NL" sz="3600" u="sng" dirty="0">
                <a:solidFill>
                  <a:srgbClr val="000000"/>
                </a:solidFill>
                <a:effectLst/>
                <a:latin typeface="Calibri" panose="020F0502020204030204" pitchFamily="34" charset="0"/>
                <a:ea typeface="Calibri" panose="020F0502020204030204" pitchFamily="34" charset="0"/>
              </a:rPr>
            </a:br>
            <a:r>
              <a:rPr lang="nl-NL" sz="3600" dirty="0">
                <a:solidFill>
                  <a:srgbClr val="FF0000"/>
                </a:solidFill>
                <a:effectLst/>
                <a:latin typeface="Calibri" panose="020F0502020204030204" pitchFamily="34" charset="0"/>
                <a:ea typeface="Calibri" panose="020F0502020204030204" pitchFamily="34" charset="0"/>
              </a:rPr>
              <a:t>2008 </a:t>
            </a:r>
            <a:r>
              <a:rPr lang="nl-NL" sz="3100" dirty="0">
                <a:latin typeface="Calibri" panose="020F0502020204030204" pitchFamily="34" charset="0"/>
                <a:ea typeface="Calibri" panose="020F0502020204030204" pitchFamily="34" charset="0"/>
              </a:rPr>
              <a:t>(wordt verwezen naar </a:t>
            </a:r>
            <a:r>
              <a:rPr lang="nl-NL" sz="3100" dirty="0">
                <a:effectLst/>
                <a:latin typeface="Calibri" panose="020F0502020204030204" pitchFamily="34" charset="0"/>
                <a:ea typeface="Calibri" panose="020F0502020204030204" pitchFamily="34" charset="0"/>
              </a:rPr>
              <a:t>onderzoek uit 2007)               </a:t>
            </a:r>
            <a:br>
              <a:rPr lang="nl-NL" sz="3100" dirty="0">
                <a:effectLst/>
                <a:latin typeface="Calibri" panose="020F0502020204030204" pitchFamily="34" charset="0"/>
                <a:ea typeface="Calibri" panose="020F0502020204030204" pitchFamily="34" charset="0"/>
              </a:rPr>
            </a:br>
            <a:r>
              <a:rPr lang="nl-NL" sz="3100" dirty="0">
                <a:effectLst/>
                <a:latin typeface="Calibri" panose="020F0502020204030204" pitchFamily="34" charset="0"/>
                <a:ea typeface="Calibri" panose="020F0502020204030204" pitchFamily="34" charset="0"/>
              </a:rPr>
              <a:t>286 (2 groepen van 143)</a:t>
            </a:r>
            <a:br>
              <a:rPr lang="nl-NL" sz="3100" dirty="0">
                <a:effectLst/>
                <a:latin typeface="Calibri" panose="020F0502020204030204" pitchFamily="34" charset="0"/>
                <a:ea typeface="Calibri" panose="020F0502020204030204" pitchFamily="34" charset="0"/>
              </a:rPr>
            </a:br>
            <a:endParaRPr lang="nl-NL" sz="3100" dirty="0"/>
          </a:p>
        </p:txBody>
      </p:sp>
      <p:pic>
        <p:nvPicPr>
          <p:cNvPr id="7" name="Afbeelding 6">
            <a:extLst>
              <a:ext uri="{FF2B5EF4-FFF2-40B4-BE49-F238E27FC236}">
                <a16:creationId xmlns:a16="http://schemas.microsoft.com/office/drawing/2014/main" id="{92F5424B-43B0-484A-8827-F25F2ED18BA8}"/>
              </a:ext>
            </a:extLst>
          </p:cNvPr>
          <p:cNvPicPr>
            <a:picLocks noChangeAspect="1"/>
          </p:cNvPicPr>
          <p:nvPr/>
        </p:nvPicPr>
        <p:blipFill>
          <a:blip r:embed="rId3"/>
          <a:stretch>
            <a:fillRect/>
          </a:stretch>
        </p:blipFill>
        <p:spPr>
          <a:xfrm>
            <a:off x="543706" y="1447501"/>
            <a:ext cx="10908258" cy="5590608"/>
          </a:xfrm>
          <a:prstGeom prst="rect">
            <a:avLst/>
          </a:prstGeom>
        </p:spPr>
      </p:pic>
    </p:spTree>
    <p:extLst>
      <p:ext uri="{BB962C8B-B14F-4D97-AF65-F5344CB8AC3E}">
        <p14:creationId xmlns:p14="http://schemas.microsoft.com/office/powerpoint/2010/main" val="2493829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43345" y="5691157"/>
            <a:ext cx="10986655" cy="954107"/>
          </a:xfrm>
          <a:prstGeom prst="rect">
            <a:avLst/>
          </a:prstGeom>
        </p:spPr>
        <p:txBody>
          <a:bodyPr wrap="square">
            <a:spAutoFit/>
          </a:bodyPr>
          <a:lstStyle/>
          <a:p>
            <a:r>
              <a:rPr lang="en-US" sz="2800" dirty="0"/>
              <a:t>Citation for published version (APA): </a:t>
            </a:r>
            <a:r>
              <a:rPr lang="en-US" sz="2800" dirty="0" err="1"/>
              <a:t>Abou-Setta</a:t>
            </a:r>
            <a:r>
              <a:rPr lang="en-US" sz="2800" dirty="0"/>
              <a:t>, A. M. (</a:t>
            </a:r>
            <a:r>
              <a:rPr lang="en-US" sz="2800" dirty="0">
                <a:solidFill>
                  <a:srgbClr val="FF0000"/>
                </a:solidFill>
              </a:rPr>
              <a:t>2008</a:t>
            </a:r>
            <a:r>
              <a:rPr lang="en-US" sz="2800" dirty="0"/>
              <a:t>). Optimizing the embryo transfer technique</a:t>
            </a:r>
            <a:r>
              <a:rPr lang="en-US" dirty="0"/>
              <a:t>.</a:t>
            </a:r>
            <a:endParaRPr lang="nl-NL" dirty="0"/>
          </a:p>
        </p:txBody>
      </p:sp>
      <p:pic>
        <p:nvPicPr>
          <p:cNvPr id="5" name="Afbeelding 4">
            <a:extLst>
              <a:ext uri="{FF2B5EF4-FFF2-40B4-BE49-F238E27FC236}">
                <a16:creationId xmlns:a16="http://schemas.microsoft.com/office/drawing/2014/main" id="{BFF5ABF1-1AE0-4188-8F9E-40C450772209}"/>
              </a:ext>
            </a:extLst>
          </p:cNvPr>
          <p:cNvPicPr>
            <a:picLocks noChangeAspect="1"/>
          </p:cNvPicPr>
          <p:nvPr/>
        </p:nvPicPr>
        <p:blipFill>
          <a:blip r:embed="rId2"/>
          <a:stretch>
            <a:fillRect/>
          </a:stretch>
        </p:blipFill>
        <p:spPr>
          <a:xfrm>
            <a:off x="257175" y="1538257"/>
            <a:ext cx="11677650" cy="4152900"/>
          </a:xfrm>
          <a:prstGeom prst="rect">
            <a:avLst/>
          </a:prstGeom>
        </p:spPr>
      </p:pic>
    </p:spTree>
    <p:extLst>
      <p:ext uri="{BB962C8B-B14F-4D97-AF65-F5344CB8AC3E}">
        <p14:creationId xmlns:p14="http://schemas.microsoft.com/office/powerpoint/2010/main" val="3572049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7CFD761A-72EB-4CBD-A7D0-103D54B581E1}"/>
              </a:ext>
            </a:extLst>
          </p:cNvPr>
          <p:cNvPicPr>
            <a:picLocks noChangeAspect="1"/>
          </p:cNvPicPr>
          <p:nvPr/>
        </p:nvPicPr>
        <p:blipFill>
          <a:blip r:embed="rId2"/>
          <a:stretch>
            <a:fillRect/>
          </a:stretch>
        </p:blipFill>
        <p:spPr>
          <a:xfrm>
            <a:off x="228600" y="247650"/>
            <a:ext cx="11734800" cy="6362700"/>
          </a:xfrm>
          <a:prstGeom prst="rect">
            <a:avLst/>
          </a:prstGeom>
        </p:spPr>
      </p:pic>
    </p:spTree>
    <p:extLst>
      <p:ext uri="{BB962C8B-B14F-4D97-AF65-F5344CB8AC3E}">
        <p14:creationId xmlns:p14="http://schemas.microsoft.com/office/powerpoint/2010/main" val="2959622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97ED0A-4BA7-4D83-B875-AB4BF64115D6}"/>
              </a:ext>
            </a:extLst>
          </p:cNvPr>
          <p:cNvSpPr>
            <a:spLocks noGrp="1"/>
          </p:cNvSpPr>
          <p:nvPr>
            <p:ph type="title"/>
          </p:nvPr>
        </p:nvSpPr>
        <p:spPr>
          <a:xfrm>
            <a:off x="443345" y="365125"/>
            <a:ext cx="10910455" cy="1325563"/>
          </a:xfrm>
        </p:spPr>
        <p:txBody>
          <a:bodyPr>
            <a:normAutofit fontScale="90000"/>
          </a:bodyPr>
          <a:lstStyle/>
          <a:p>
            <a:r>
              <a:rPr lang="nl-NL" sz="3600" u="sng" dirty="0">
                <a:solidFill>
                  <a:srgbClr val="000000"/>
                </a:solidFill>
                <a:effectLst/>
                <a:latin typeface="Calibri" panose="020F0502020204030204" pitchFamily="34" charset="0"/>
                <a:ea typeface="Calibri" panose="020F0502020204030204" pitchFamily="34" charset="0"/>
                <a:hlinkClick r:id="rId2"/>
              </a:rPr>
              <a:t>https://www.ncbi.nlm.nih.gov/pmc/articles/PMC3941337/</a:t>
            </a:r>
            <a:br>
              <a:rPr lang="nl-NL" sz="3600" dirty="0">
                <a:effectLst/>
                <a:latin typeface="Calibri" panose="020F0502020204030204" pitchFamily="34" charset="0"/>
                <a:ea typeface="Calibri" panose="020F0502020204030204" pitchFamily="34" charset="0"/>
              </a:rPr>
            </a:br>
            <a:r>
              <a:rPr lang="nl-NL" sz="3600" dirty="0">
                <a:solidFill>
                  <a:srgbClr val="FF0000"/>
                </a:solidFill>
                <a:effectLst/>
                <a:latin typeface="Calibri" panose="020F0502020204030204" pitchFamily="34" charset="0"/>
                <a:ea typeface="Calibri" panose="020F0502020204030204" pitchFamily="34" charset="0"/>
              </a:rPr>
              <a:t>2013</a:t>
            </a:r>
            <a:endParaRPr lang="nl-NL" sz="3600" dirty="0">
              <a:solidFill>
                <a:srgbClr val="FF0000"/>
              </a:solidFill>
            </a:endParaRPr>
          </a:p>
        </p:txBody>
      </p:sp>
      <p:pic>
        <p:nvPicPr>
          <p:cNvPr id="7" name="Afbeelding 6">
            <a:extLst>
              <a:ext uri="{FF2B5EF4-FFF2-40B4-BE49-F238E27FC236}">
                <a16:creationId xmlns:a16="http://schemas.microsoft.com/office/drawing/2014/main" id="{9FD70F4D-F37D-4C88-A768-7C39912E1EEE}"/>
              </a:ext>
            </a:extLst>
          </p:cNvPr>
          <p:cNvPicPr>
            <a:picLocks noChangeAspect="1"/>
          </p:cNvPicPr>
          <p:nvPr/>
        </p:nvPicPr>
        <p:blipFill>
          <a:blip r:embed="rId3"/>
          <a:stretch>
            <a:fillRect/>
          </a:stretch>
        </p:blipFill>
        <p:spPr>
          <a:xfrm>
            <a:off x="324174" y="1982974"/>
            <a:ext cx="11543651" cy="4083541"/>
          </a:xfrm>
          <a:prstGeom prst="rect">
            <a:avLst/>
          </a:prstGeom>
        </p:spPr>
      </p:pic>
    </p:spTree>
    <p:extLst>
      <p:ext uri="{BB962C8B-B14F-4D97-AF65-F5344CB8AC3E}">
        <p14:creationId xmlns:p14="http://schemas.microsoft.com/office/powerpoint/2010/main" val="2239059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3DB5FC-8374-4F05-B65B-29EB4813F52B}"/>
              </a:ext>
            </a:extLst>
          </p:cNvPr>
          <p:cNvSpPr>
            <a:spLocks noGrp="1"/>
          </p:cNvSpPr>
          <p:nvPr>
            <p:ph type="title"/>
          </p:nvPr>
        </p:nvSpPr>
        <p:spPr>
          <a:xfrm>
            <a:off x="838197" y="1205345"/>
            <a:ext cx="10515603" cy="595463"/>
          </a:xfrm>
        </p:spPr>
        <p:txBody>
          <a:bodyPr>
            <a:normAutofit fontScale="90000"/>
          </a:bodyPr>
          <a:lstStyle/>
          <a:p>
            <a:br>
              <a:rPr lang="en-US" b="0" i="0" dirty="0">
                <a:solidFill>
                  <a:srgbClr val="000000"/>
                </a:solidFill>
                <a:effectLst/>
                <a:latin typeface="Times New Roman" panose="02020603050405020304" pitchFamily="18" charset="0"/>
              </a:rPr>
            </a:br>
            <a:br>
              <a:rPr lang="en-US" b="0" i="0" dirty="0">
                <a:solidFill>
                  <a:srgbClr val="000000"/>
                </a:solidFill>
                <a:effectLst/>
                <a:latin typeface="Times New Roman" panose="02020603050405020304" pitchFamily="18" charset="0"/>
              </a:rPr>
            </a:br>
            <a:r>
              <a:rPr lang="en-US" b="0" i="0" dirty="0">
                <a:solidFill>
                  <a:srgbClr val="FF0000"/>
                </a:solidFill>
                <a:effectLst/>
                <a:latin typeface="Times New Roman" panose="02020603050405020304" pitchFamily="18" charset="0"/>
              </a:rPr>
              <a:t> </a:t>
            </a:r>
            <a:endParaRPr lang="nl-NL" dirty="0">
              <a:solidFill>
                <a:srgbClr val="FF0000"/>
              </a:solidFill>
            </a:endParaRPr>
          </a:p>
        </p:txBody>
      </p:sp>
      <p:pic>
        <p:nvPicPr>
          <p:cNvPr id="8" name="Afbeelding 7">
            <a:extLst>
              <a:ext uri="{FF2B5EF4-FFF2-40B4-BE49-F238E27FC236}">
                <a16:creationId xmlns:a16="http://schemas.microsoft.com/office/drawing/2014/main" id="{897A2253-18B9-42B2-8FB9-91311527C2F7}"/>
              </a:ext>
            </a:extLst>
          </p:cNvPr>
          <p:cNvPicPr>
            <a:picLocks noChangeAspect="1"/>
          </p:cNvPicPr>
          <p:nvPr/>
        </p:nvPicPr>
        <p:blipFill>
          <a:blip r:embed="rId2"/>
          <a:stretch>
            <a:fillRect/>
          </a:stretch>
        </p:blipFill>
        <p:spPr>
          <a:xfrm>
            <a:off x="688907" y="2880880"/>
            <a:ext cx="10287000" cy="2771775"/>
          </a:xfrm>
          <a:prstGeom prst="rect">
            <a:avLst/>
          </a:prstGeom>
        </p:spPr>
      </p:pic>
      <p:sp>
        <p:nvSpPr>
          <p:cNvPr id="10" name="Titel 1">
            <a:extLst>
              <a:ext uri="{FF2B5EF4-FFF2-40B4-BE49-F238E27FC236}">
                <a16:creationId xmlns:a16="http://schemas.microsoft.com/office/drawing/2014/main" id="{5418643A-0670-43D3-A233-704DCA170638}"/>
              </a:ext>
            </a:extLst>
          </p:cNvPr>
          <p:cNvSpPr txBox="1">
            <a:spLocks/>
          </p:cNvSpPr>
          <p:nvPr/>
        </p:nvSpPr>
        <p:spPr>
          <a:xfrm>
            <a:off x="810129" y="5981117"/>
            <a:ext cx="10515603" cy="3325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800" dirty="0">
                <a:hlinkClick r:id="rId3"/>
              </a:rPr>
              <a:t>Iran J </a:t>
            </a:r>
            <a:r>
              <a:rPr lang="nl-NL" sz="2800" dirty="0" err="1">
                <a:hlinkClick r:id="rId3"/>
              </a:rPr>
              <a:t>Reprod</a:t>
            </a:r>
            <a:r>
              <a:rPr lang="nl-NL" sz="2800" dirty="0">
                <a:hlinkClick r:id="rId3"/>
              </a:rPr>
              <a:t> </a:t>
            </a:r>
            <a:r>
              <a:rPr lang="nl-NL" sz="2800" dirty="0" err="1">
                <a:hlinkClick r:id="rId3"/>
              </a:rPr>
              <a:t>Med</a:t>
            </a:r>
            <a:r>
              <a:rPr lang="nl-NL" sz="2800" dirty="0"/>
              <a:t>. 2013 </a:t>
            </a:r>
            <a:r>
              <a:rPr lang="nl-NL" sz="2800" dirty="0" err="1"/>
              <a:t>Oct</a:t>
            </a:r>
            <a:r>
              <a:rPr lang="nl-NL" sz="2800" dirty="0"/>
              <a:t>; 11(10): 849–850.</a:t>
            </a:r>
          </a:p>
        </p:txBody>
      </p:sp>
      <p:pic>
        <p:nvPicPr>
          <p:cNvPr id="4" name="Afbeelding 3">
            <a:extLst>
              <a:ext uri="{FF2B5EF4-FFF2-40B4-BE49-F238E27FC236}">
                <a16:creationId xmlns:a16="http://schemas.microsoft.com/office/drawing/2014/main" id="{25008411-1768-477D-94C4-6A4A14F038F0}"/>
              </a:ext>
            </a:extLst>
          </p:cNvPr>
          <p:cNvPicPr>
            <a:picLocks noChangeAspect="1"/>
          </p:cNvPicPr>
          <p:nvPr/>
        </p:nvPicPr>
        <p:blipFill>
          <a:blip r:embed="rId4"/>
          <a:stretch>
            <a:fillRect/>
          </a:stretch>
        </p:blipFill>
        <p:spPr>
          <a:xfrm>
            <a:off x="688907" y="918730"/>
            <a:ext cx="9229725" cy="1962150"/>
          </a:xfrm>
          <a:prstGeom prst="rect">
            <a:avLst/>
          </a:prstGeom>
        </p:spPr>
      </p:pic>
    </p:spTree>
    <p:extLst>
      <p:ext uri="{BB962C8B-B14F-4D97-AF65-F5344CB8AC3E}">
        <p14:creationId xmlns:p14="http://schemas.microsoft.com/office/powerpoint/2010/main" val="2061543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016000"/>
            <a:ext cx="10515600" cy="2470727"/>
          </a:xfrm>
        </p:spPr>
        <p:txBody>
          <a:bodyPr>
            <a:normAutofit/>
          </a:bodyPr>
          <a:lstStyle/>
          <a:p>
            <a:br>
              <a:rPr lang="nl-NL" sz="1800" dirty="0">
                <a:effectLst/>
                <a:latin typeface="Calibri" panose="020F0502020204030204" pitchFamily="34" charset="0"/>
                <a:ea typeface="Calibri" panose="020F0502020204030204" pitchFamily="34" charset="0"/>
              </a:rPr>
            </a:br>
            <a:br>
              <a:rPr lang="nl-NL" dirty="0"/>
            </a:br>
            <a:r>
              <a:rPr lang="nl-NL" sz="3100" u="sng" dirty="0">
                <a:solidFill>
                  <a:srgbClr val="000000"/>
                </a:solidFill>
                <a:effectLst/>
                <a:latin typeface="Calibri" panose="020F0502020204030204" pitchFamily="34" charset="0"/>
                <a:ea typeface="Calibri" panose="020F0502020204030204" pitchFamily="34" charset="0"/>
                <a:hlinkClick r:id="rId2"/>
              </a:rPr>
              <a:t>https://www.fertstert.org/article/S0015-0282(14)00095-8/pdf</a:t>
            </a:r>
            <a:br>
              <a:rPr lang="nl-NL" sz="1800" dirty="0">
                <a:effectLst/>
                <a:latin typeface="Calibri" panose="020F0502020204030204" pitchFamily="34" charset="0"/>
                <a:ea typeface="Calibri" panose="020F0502020204030204" pitchFamily="34" charset="0"/>
              </a:rPr>
            </a:br>
            <a:r>
              <a:rPr lang="nl-NL" sz="2800" dirty="0">
                <a:solidFill>
                  <a:srgbClr val="FF0000"/>
                </a:solidFill>
                <a:effectLst/>
                <a:latin typeface="Calibri" panose="020F0502020204030204" pitchFamily="34" charset="0"/>
                <a:ea typeface="Calibri" panose="020F0502020204030204" pitchFamily="34" charset="0"/>
              </a:rPr>
              <a:t>2014      </a:t>
            </a:r>
            <a:r>
              <a:rPr lang="nl-NL" sz="2800" dirty="0">
                <a:effectLst/>
                <a:latin typeface="Calibri" panose="020F0502020204030204" pitchFamily="34" charset="0"/>
                <a:ea typeface="Calibri" panose="020F0502020204030204" pitchFamily="34" charset="0"/>
              </a:rPr>
              <a:t>review van 8 studies</a:t>
            </a:r>
            <a:endParaRPr lang="nl-NL" sz="2800" dirty="0"/>
          </a:p>
        </p:txBody>
      </p:sp>
      <p:sp>
        <p:nvSpPr>
          <p:cNvPr id="3" name="Tijdelijke aanduiding voor inhoud 2">
            <a:extLst>
              <a:ext uri="{FF2B5EF4-FFF2-40B4-BE49-F238E27FC236}">
                <a16:creationId xmlns:a16="http://schemas.microsoft.com/office/drawing/2014/main" id="{113BAD2D-5EB8-483F-A526-6CDA294A2183}"/>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4" name="Tijdelijke aanduiding voor inhoud 2">
            <a:extLst>
              <a:ext uri="{FF2B5EF4-FFF2-40B4-BE49-F238E27FC236}">
                <a16:creationId xmlns:a16="http://schemas.microsoft.com/office/drawing/2014/main" id="{9A94E5E3-7427-4580-919C-AB291158BE5A}"/>
              </a:ext>
            </a:extLst>
          </p:cNvPr>
          <p:cNvSpPr txBox="1">
            <a:spLocks/>
          </p:cNvSpPr>
          <p:nvPr/>
        </p:nvSpPr>
        <p:spPr>
          <a:xfrm>
            <a:off x="1960419" y="3355541"/>
            <a:ext cx="14666506" cy="5925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pic>
        <p:nvPicPr>
          <p:cNvPr id="1026" name="Picture 2">
            <a:extLst>
              <a:ext uri="{FF2B5EF4-FFF2-40B4-BE49-F238E27FC236}">
                <a16:creationId xmlns:a16="http://schemas.microsoft.com/office/drawing/2014/main" id="{103EAD18-8671-48D9-9A04-3653F6BF6E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479" y="1317748"/>
            <a:ext cx="8905297" cy="536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7582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AFCB2ADC-66C6-43E8-BEBF-8112D6404CD1}"/>
              </a:ext>
            </a:extLst>
          </p:cNvPr>
          <p:cNvPicPr>
            <a:picLocks noChangeAspect="1"/>
          </p:cNvPicPr>
          <p:nvPr/>
        </p:nvPicPr>
        <p:blipFill>
          <a:blip r:embed="rId2"/>
          <a:stretch>
            <a:fillRect/>
          </a:stretch>
        </p:blipFill>
        <p:spPr>
          <a:xfrm>
            <a:off x="466003" y="202076"/>
            <a:ext cx="11564794" cy="5422870"/>
          </a:xfrm>
          <a:prstGeom prst="rect">
            <a:avLst/>
          </a:prstGeom>
        </p:spPr>
      </p:pic>
      <p:sp>
        <p:nvSpPr>
          <p:cNvPr id="7" name="Titel 1">
            <a:extLst>
              <a:ext uri="{FF2B5EF4-FFF2-40B4-BE49-F238E27FC236}">
                <a16:creationId xmlns:a16="http://schemas.microsoft.com/office/drawing/2014/main" id="{DC82186C-C3F8-44AA-9CEE-80579C29BF36}"/>
              </a:ext>
            </a:extLst>
          </p:cNvPr>
          <p:cNvSpPr>
            <a:spLocks noGrp="1"/>
          </p:cNvSpPr>
          <p:nvPr>
            <p:ph type="title"/>
          </p:nvPr>
        </p:nvSpPr>
        <p:spPr>
          <a:xfrm>
            <a:off x="466003" y="5250873"/>
            <a:ext cx="11164888" cy="2134033"/>
          </a:xfrm>
        </p:spPr>
        <p:txBody>
          <a:bodyPr>
            <a:normAutofit/>
          </a:bodyPr>
          <a:lstStyle/>
          <a:p>
            <a:r>
              <a:rPr lang="en-US" sz="2400" dirty="0">
                <a:effectLst/>
                <a:latin typeface="Arial" panose="020B0604020202020204" pitchFamily="34" charset="0"/>
              </a:rPr>
              <a:t>Fertility and Sterility® Vol. 101, No. 5, May 2014 0015-0282/$36.00</a:t>
            </a:r>
            <a:endParaRPr lang="nl-NL" sz="2400" dirty="0"/>
          </a:p>
        </p:txBody>
      </p:sp>
    </p:spTree>
    <p:extLst>
      <p:ext uri="{BB962C8B-B14F-4D97-AF65-F5344CB8AC3E}">
        <p14:creationId xmlns:p14="http://schemas.microsoft.com/office/powerpoint/2010/main" val="3821138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body" idx="1"/>
          </p:nvPr>
        </p:nvSpPr>
        <p:spPr>
          <a:xfrm>
            <a:off x="839788" y="746449"/>
            <a:ext cx="5157787" cy="934714"/>
          </a:xfrm>
        </p:spPr>
        <p:txBody>
          <a:bodyPr>
            <a:normAutofit fontScale="97500"/>
          </a:bodyPr>
          <a:lstStyle/>
          <a:p>
            <a:r>
              <a:rPr lang="nl-NL" sz="3700" b="0" dirty="0"/>
              <a:t>Cervix vóór ovulatie</a:t>
            </a:r>
          </a:p>
        </p:txBody>
      </p:sp>
      <p:sp>
        <p:nvSpPr>
          <p:cNvPr id="8" name="Titel 1"/>
          <p:cNvSpPr>
            <a:spLocks noGrp="1"/>
          </p:cNvSpPr>
          <p:nvPr>
            <p:ph type="body" sz="quarter" idx="3"/>
          </p:nvPr>
        </p:nvSpPr>
        <p:spPr>
          <a:xfrm>
            <a:off x="6172200" y="494522"/>
            <a:ext cx="5183188" cy="1186641"/>
          </a:xfrm>
        </p:spPr>
        <p:txBody>
          <a:bodyPr>
            <a:normAutofit fontScale="97500"/>
          </a:bodyPr>
          <a:lstStyle/>
          <a:p>
            <a:r>
              <a:rPr lang="nl-NL" dirty="0"/>
              <a:t> </a:t>
            </a:r>
            <a:r>
              <a:rPr lang="nl-NL" sz="3700" b="0" dirty="0"/>
              <a:t>Cervix na ovulatie</a:t>
            </a:r>
          </a:p>
        </p:txBody>
      </p:sp>
      <p:pic>
        <p:nvPicPr>
          <p:cNvPr id="20" name="Tijdelijke aanduiding voor inhoud 19"/>
          <p:cNvPicPr>
            <a:picLocks noGrp="1" noChangeAspect="1"/>
          </p:cNvPicPr>
          <p:nvPr>
            <p:ph sz="half" idx="2"/>
          </p:nvPr>
        </p:nvPicPr>
        <p:blipFill>
          <a:blip r:embed="rId2"/>
          <a:stretch>
            <a:fillRect/>
          </a:stretch>
        </p:blipFill>
        <p:spPr>
          <a:xfrm>
            <a:off x="939751" y="2115255"/>
            <a:ext cx="4733925" cy="2771775"/>
          </a:xfrm>
          <a:prstGeom prst="rect">
            <a:avLst/>
          </a:prstGeom>
        </p:spPr>
      </p:pic>
      <p:pic>
        <p:nvPicPr>
          <p:cNvPr id="23" name="Tijdelijke aanduiding voor inhoud 22"/>
          <p:cNvPicPr>
            <a:picLocks noGrp="1" noChangeAspect="1"/>
          </p:cNvPicPr>
          <p:nvPr>
            <p:ph sz="quarter" idx="4"/>
          </p:nvPr>
        </p:nvPicPr>
        <p:blipFill>
          <a:blip r:embed="rId3"/>
          <a:stretch>
            <a:fillRect/>
          </a:stretch>
        </p:blipFill>
        <p:spPr>
          <a:xfrm>
            <a:off x="6268631" y="2115255"/>
            <a:ext cx="4022753" cy="2771775"/>
          </a:xfrm>
          <a:prstGeom prst="rect">
            <a:avLst/>
          </a:prstGeom>
        </p:spPr>
      </p:pic>
      <p:sp>
        <p:nvSpPr>
          <p:cNvPr id="6" name="Titel 1"/>
          <p:cNvSpPr txBox="1">
            <a:spLocks/>
          </p:cNvSpPr>
          <p:nvPr/>
        </p:nvSpPr>
        <p:spPr>
          <a:xfrm>
            <a:off x="6268631" y="5069633"/>
            <a:ext cx="5554355" cy="934714"/>
          </a:xfrm>
          <a:prstGeom prst="rect">
            <a:avLst/>
          </a:prstGeom>
        </p:spPr>
        <p:txBody>
          <a:bodyPr vert="horz" lIns="91440" tIns="45720" rIns="91440" bIns="45720" rtlCol="0" anchor="b">
            <a:normAutofit fontScale="90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nl-NL" sz="3700" b="0" dirty="0"/>
              <a:t>Een ET vindt altijd ‘</a:t>
            </a:r>
            <a:r>
              <a:rPr lang="nl-NL" sz="3700" b="0" dirty="0" err="1"/>
              <a:t>postovulatoir</a:t>
            </a:r>
            <a:r>
              <a:rPr lang="nl-NL" sz="3700" b="0" dirty="0"/>
              <a:t>’ plaats</a:t>
            </a:r>
          </a:p>
        </p:txBody>
      </p:sp>
      <p:sp>
        <p:nvSpPr>
          <p:cNvPr id="9" name="Titel 1"/>
          <p:cNvSpPr txBox="1">
            <a:spLocks/>
          </p:cNvSpPr>
          <p:nvPr/>
        </p:nvSpPr>
        <p:spPr>
          <a:xfrm>
            <a:off x="714276" y="-31102"/>
            <a:ext cx="8411063" cy="934714"/>
          </a:xfrm>
          <a:prstGeom prst="rect">
            <a:avLst/>
          </a:prstGeom>
        </p:spPr>
        <p:txBody>
          <a:bodyPr vert="horz" lIns="91440" tIns="45720" rIns="91440" bIns="45720" rtlCol="0" anchor="b">
            <a:normAutofit fontScale="975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nl-NL" sz="3700" b="0" dirty="0"/>
              <a:t> Een reminder:</a:t>
            </a:r>
          </a:p>
        </p:txBody>
      </p:sp>
    </p:spTree>
    <p:extLst>
      <p:ext uri="{BB962C8B-B14F-4D97-AF65-F5344CB8AC3E}">
        <p14:creationId xmlns:p14="http://schemas.microsoft.com/office/powerpoint/2010/main" val="938338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79918"/>
            <a:ext cx="10515600" cy="1737341"/>
          </a:xfrm>
        </p:spPr>
        <p:txBody>
          <a:bodyPr>
            <a:normAutofit/>
          </a:bodyPr>
          <a:lstStyle/>
          <a:p>
            <a:br>
              <a:rPr lang="nl-NL" sz="1800" dirty="0">
                <a:effectLst/>
                <a:latin typeface="Calibri" panose="020F0502020204030204" pitchFamily="34" charset="0"/>
                <a:ea typeface="Calibri" panose="020F0502020204030204" pitchFamily="34" charset="0"/>
              </a:rPr>
            </a:br>
            <a:r>
              <a:rPr lang="nl-NL" sz="2800" u="sng" dirty="0">
                <a:solidFill>
                  <a:srgbClr val="000000"/>
                </a:solidFill>
                <a:effectLst/>
                <a:latin typeface="Calibri" panose="020F0502020204030204" pitchFamily="34" charset="0"/>
                <a:ea typeface="Calibri" panose="020F0502020204030204" pitchFamily="34" charset="0"/>
                <a:hlinkClick r:id="rId2"/>
              </a:rPr>
              <a:t>https://www.fertstert.org/article/S0015-0282(17)30229-7/fulltext</a:t>
            </a:r>
            <a:br>
              <a:rPr lang="nl-NL" sz="1800" dirty="0">
                <a:effectLst/>
                <a:latin typeface="Calibri" panose="020F0502020204030204" pitchFamily="34" charset="0"/>
                <a:ea typeface="Calibri" panose="020F0502020204030204" pitchFamily="34" charset="0"/>
              </a:rPr>
            </a:br>
            <a:endParaRPr lang="nl-NL" dirty="0"/>
          </a:p>
        </p:txBody>
      </p:sp>
      <p:sp>
        <p:nvSpPr>
          <p:cNvPr id="3" name="Tijdelijke aanduiding voor inhoud 2"/>
          <p:cNvSpPr>
            <a:spLocks noGrp="1"/>
          </p:cNvSpPr>
          <p:nvPr>
            <p:ph idx="1"/>
          </p:nvPr>
        </p:nvSpPr>
        <p:spPr>
          <a:xfrm>
            <a:off x="838200" y="1108364"/>
            <a:ext cx="11353800" cy="5749636"/>
          </a:xfrm>
        </p:spPr>
        <p:txBody>
          <a:bodyPr>
            <a:normAutofit/>
          </a:bodyPr>
          <a:lstStyle/>
          <a:p>
            <a:pPr marL="0" indent="0">
              <a:buNone/>
            </a:pPr>
            <a:r>
              <a:rPr lang="nl-NL" dirty="0">
                <a:solidFill>
                  <a:srgbClr val="FF0000"/>
                </a:solidFill>
                <a:latin typeface="Calibri" panose="020F0502020204030204" pitchFamily="34" charset="0"/>
                <a:ea typeface="Calibri" panose="020F0502020204030204" pitchFamily="34" charset="0"/>
              </a:rPr>
              <a:t>2017</a:t>
            </a:r>
          </a:p>
          <a:p>
            <a:pPr marL="0" indent="0">
              <a:buNone/>
            </a:pPr>
            <a:r>
              <a:rPr lang="nl-NL" sz="2400" b="1" dirty="0">
                <a:solidFill>
                  <a:srgbClr val="000000"/>
                </a:solidFill>
                <a:effectLst/>
                <a:latin typeface="Calibri" panose="020F0502020204030204" pitchFamily="34" charset="0"/>
                <a:ea typeface="Calibri" panose="020F0502020204030204" pitchFamily="34" charset="0"/>
              </a:rPr>
              <a:t>ASRM PAGES</a:t>
            </a:r>
            <a:r>
              <a:rPr lang="nl-NL" sz="2400" dirty="0">
                <a:solidFill>
                  <a:srgbClr val="000000"/>
                </a:solidFill>
                <a:effectLst/>
                <a:latin typeface="Calibri" panose="020F0502020204030204" pitchFamily="34" charset="0"/>
                <a:ea typeface="Calibri" panose="020F0502020204030204" pitchFamily="34" charset="0"/>
              </a:rPr>
              <a:t>|</a:t>
            </a:r>
            <a:r>
              <a:rPr lang="nl-NL" sz="2400" u="sng" dirty="0">
                <a:solidFill>
                  <a:srgbClr val="000000"/>
                </a:solidFill>
                <a:effectLst/>
                <a:latin typeface="Calibri" panose="020F0502020204030204" pitchFamily="34" charset="0"/>
                <a:ea typeface="Calibri" panose="020F0502020204030204" pitchFamily="34" charset="0"/>
                <a:hlinkClick r:id="rId3"/>
              </a:rPr>
              <a:t> VOLUME 107, ISSUE 4</a:t>
            </a:r>
            <a:r>
              <a:rPr lang="nl-NL" sz="2400" dirty="0">
                <a:solidFill>
                  <a:srgbClr val="000000"/>
                </a:solidFill>
                <a:effectLst/>
                <a:latin typeface="Calibri" panose="020F0502020204030204" pitchFamily="34" charset="0"/>
                <a:ea typeface="Calibri" panose="020F0502020204030204" pitchFamily="34" charset="0"/>
              </a:rPr>
              <a:t>, P882-896, APRIL 01</a:t>
            </a:r>
            <a:r>
              <a:rPr lang="nl-NL" sz="2400" dirty="0">
                <a:solidFill>
                  <a:srgbClr val="FF0000"/>
                </a:solidFill>
                <a:effectLst/>
                <a:latin typeface="Calibri" panose="020F0502020204030204" pitchFamily="34" charset="0"/>
                <a:ea typeface="Calibri" panose="020F0502020204030204" pitchFamily="34" charset="0"/>
              </a:rPr>
              <a:t>, 2017</a:t>
            </a:r>
          </a:p>
          <a:p>
            <a:pPr marL="0" indent="0">
              <a:buNone/>
            </a:pPr>
            <a:r>
              <a:rPr lang="nl-NL" sz="2400" dirty="0">
                <a:solidFill>
                  <a:srgbClr val="000000"/>
                </a:solidFill>
                <a:effectLst/>
                <a:latin typeface="Calibri" panose="020F0502020204030204" pitchFamily="34" charset="0"/>
                <a:ea typeface="Calibri" panose="020F0502020204030204" pitchFamily="34" charset="0"/>
              </a:rPr>
              <a:t>    A </a:t>
            </a:r>
            <a:r>
              <a:rPr lang="nl-NL" sz="2400" dirty="0" err="1">
                <a:solidFill>
                  <a:srgbClr val="000000"/>
                </a:solidFill>
                <a:effectLst/>
                <a:latin typeface="Calibri" panose="020F0502020204030204" pitchFamily="34" charset="0"/>
                <a:ea typeface="Calibri" panose="020F0502020204030204" pitchFamily="34" charset="0"/>
              </a:rPr>
              <a:t>systematic</a:t>
            </a:r>
            <a:r>
              <a:rPr lang="nl-NL" sz="2400" dirty="0">
                <a:solidFill>
                  <a:srgbClr val="000000"/>
                </a:solidFill>
                <a:effectLst/>
                <a:latin typeface="Calibri" panose="020F0502020204030204" pitchFamily="34" charset="0"/>
                <a:ea typeface="Calibri" panose="020F0502020204030204" pitchFamily="34" charset="0"/>
              </a:rPr>
              <a:t> review of </a:t>
            </a:r>
            <a:r>
              <a:rPr lang="nl-NL" sz="2400" dirty="0" err="1">
                <a:solidFill>
                  <a:srgbClr val="000000"/>
                </a:solidFill>
                <a:effectLst/>
                <a:latin typeface="Calibri" panose="020F0502020204030204" pitchFamily="34" charset="0"/>
                <a:ea typeface="Calibri" panose="020F0502020204030204" pitchFamily="34" charset="0"/>
              </a:rPr>
              <a:t>the</a:t>
            </a:r>
            <a:r>
              <a:rPr lang="nl-NL" sz="2400" dirty="0">
                <a:solidFill>
                  <a:srgbClr val="000000"/>
                </a:solidFill>
                <a:effectLst/>
                <a:latin typeface="Calibri" panose="020F0502020204030204" pitchFamily="34" charset="0"/>
                <a:ea typeface="Calibri" panose="020F0502020204030204" pitchFamily="34" charset="0"/>
              </a:rPr>
              <a:t> </a:t>
            </a:r>
            <a:r>
              <a:rPr lang="nl-NL" sz="2400" dirty="0" err="1">
                <a:solidFill>
                  <a:srgbClr val="000000"/>
                </a:solidFill>
                <a:effectLst/>
                <a:latin typeface="Calibri" panose="020F0502020204030204" pitchFamily="34" charset="0"/>
                <a:ea typeface="Calibri" panose="020F0502020204030204" pitchFamily="34" charset="0"/>
              </a:rPr>
              <a:t>literature</a:t>
            </a:r>
            <a:r>
              <a:rPr lang="nl-NL" sz="2400" dirty="0">
                <a:solidFill>
                  <a:srgbClr val="000000"/>
                </a:solidFill>
                <a:effectLst/>
                <a:latin typeface="Calibri" panose="020F0502020204030204" pitchFamily="34" charset="0"/>
                <a:ea typeface="Calibri" panose="020F0502020204030204" pitchFamily="34" charset="0"/>
              </a:rPr>
              <a:t> was </a:t>
            </a:r>
            <a:r>
              <a:rPr lang="nl-NL" sz="2400" dirty="0" err="1">
                <a:solidFill>
                  <a:srgbClr val="000000"/>
                </a:solidFill>
                <a:effectLst/>
                <a:latin typeface="Calibri" panose="020F0502020204030204" pitchFamily="34" charset="0"/>
                <a:ea typeface="Calibri" panose="020F0502020204030204" pitchFamily="34" charset="0"/>
              </a:rPr>
              <a:t>conducted</a:t>
            </a:r>
            <a:r>
              <a:rPr lang="nl-NL" sz="2400" dirty="0">
                <a:solidFill>
                  <a:srgbClr val="000000"/>
                </a:solidFill>
                <a:effectLst/>
                <a:latin typeface="Calibri" panose="020F0502020204030204" pitchFamily="34" charset="0"/>
                <a:ea typeface="Calibri" panose="020F0502020204030204" pitchFamily="34" charset="0"/>
              </a:rPr>
              <a:t> </a:t>
            </a:r>
            <a:r>
              <a:rPr lang="nl-NL" sz="2400" dirty="0" err="1">
                <a:solidFill>
                  <a:srgbClr val="000000"/>
                </a:solidFill>
                <a:effectLst/>
                <a:latin typeface="Calibri" panose="020F0502020204030204" pitchFamily="34" charset="0"/>
                <a:ea typeface="Calibri" panose="020F0502020204030204" pitchFamily="34" charset="0"/>
              </a:rPr>
              <a:t>which</a:t>
            </a:r>
            <a:r>
              <a:rPr lang="nl-NL" sz="2400" dirty="0">
                <a:solidFill>
                  <a:srgbClr val="000000"/>
                </a:solidFill>
                <a:effectLst/>
                <a:latin typeface="Calibri" panose="020F0502020204030204" pitchFamily="34" charset="0"/>
                <a:ea typeface="Calibri" panose="020F0502020204030204" pitchFamily="34" charset="0"/>
              </a:rPr>
              <a:t> </a:t>
            </a:r>
            <a:r>
              <a:rPr lang="nl-NL" sz="2400" dirty="0" err="1">
                <a:solidFill>
                  <a:srgbClr val="000000"/>
                </a:solidFill>
                <a:effectLst/>
                <a:latin typeface="Calibri" panose="020F0502020204030204" pitchFamily="34" charset="0"/>
                <a:ea typeface="Calibri" panose="020F0502020204030204" pitchFamily="34" charset="0"/>
              </a:rPr>
              <a:t>examined</a:t>
            </a:r>
            <a:r>
              <a:rPr lang="nl-NL" sz="2400" dirty="0">
                <a:solidFill>
                  <a:srgbClr val="000000"/>
                </a:solidFill>
                <a:effectLst/>
                <a:latin typeface="Calibri" panose="020F0502020204030204" pitchFamily="34" charset="0"/>
                <a:ea typeface="Calibri" panose="020F0502020204030204" pitchFamily="34" charset="0"/>
              </a:rPr>
              <a:t> </a:t>
            </a:r>
            <a:r>
              <a:rPr lang="nl-NL" sz="2400" dirty="0" err="1">
                <a:solidFill>
                  <a:srgbClr val="000000"/>
                </a:solidFill>
                <a:effectLst/>
                <a:latin typeface="Calibri" panose="020F0502020204030204" pitchFamily="34" charset="0"/>
                <a:ea typeface="Calibri" panose="020F0502020204030204" pitchFamily="34" charset="0"/>
              </a:rPr>
              <a:t>each</a:t>
            </a:r>
            <a:r>
              <a:rPr lang="nl-NL" sz="2400" dirty="0">
                <a:solidFill>
                  <a:srgbClr val="000000"/>
                </a:solidFill>
                <a:effectLst/>
                <a:latin typeface="Calibri" panose="020F0502020204030204" pitchFamily="34" charset="0"/>
                <a:ea typeface="Calibri" panose="020F0502020204030204" pitchFamily="34" charset="0"/>
              </a:rPr>
              <a:t> of </a:t>
            </a:r>
            <a:r>
              <a:rPr lang="nl-NL" sz="2400" dirty="0" err="1">
                <a:solidFill>
                  <a:srgbClr val="000000"/>
                </a:solidFill>
                <a:effectLst/>
                <a:latin typeface="Calibri" panose="020F0502020204030204" pitchFamily="34" charset="0"/>
                <a:ea typeface="Calibri" panose="020F0502020204030204" pitchFamily="34" charset="0"/>
              </a:rPr>
              <a:t>the</a:t>
            </a:r>
            <a:r>
              <a:rPr lang="nl-NL" sz="2400" dirty="0">
                <a:solidFill>
                  <a:srgbClr val="000000"/>
                </a:solidFill>
                <a:effectLst/>
                <a:latin typeface="Calibri" panose="020F0502020204030204" pitchFamily="34" charset="0"/>
                <a:ea typeface="Calibri" panose="020F0502020204030204" pitchFamily="34" charset="0"/>
              </a:rPr>
              <a:t> </a:t>
            </a:r>
          </a:p>
          <a:p>
            <a:pPr marL="0" indent="0">
              <a:buNone/>
            </a:pPr>
            <a:r>
              <a:rPr lang="nl-NL" sz="2400" dirty="0">
                <a:solidFill>
                  <a:srgbClr val="000000"/>
                </a:solidFill>
                <a:effectLst/>
                <a:latin typeface="Calibri" panose="020F0502020204030204" pitchFamily="34" charset="0"/>
                <a:ea typeface="Calibri" panose="020F0502020204030204" pitchFamily="34" charset="0"/>
              </a:rPr>
              <a:t>    major steps of embryo transfer.</a:t>
            </a:r>
          </a:p>
          <a:p>
            <a:pPr marL="0" indent="0">
              <a:buNone/>
            </a:pPr>
            <a:r>
              <a:rPr lang="nl-NL" sz="2400" dirty="0">
                <a:solidFill>
                  <a:srgbClr val="000000"/>
                </a:solidFill>
                <a:effectLst/>
                <a:latin typeface="Calibri" panose="020F0502020204030204" pitchFamily="34" charset="0"/>
                <a:ea typeface="Calibri" panose="020F0502020204030204" pitchFamily="34" charset="0"/>
              </a:rPr>
              <a:t>    Does </a:t>
            </a:r>
            <a:r>
              <a:rPr lang="nl-NL" sz="2400" dirty="0" err="1">
                <a:solidFill>
                  <a:srgbClr val="000000"/>
                </a:solidFill>
                <a:effectLst/>
                <a:latin typeface="Calibri" panose="020F0502020204030204" pitchFamily="34" charset="0"/>
                <a:ea typeface="Calibri" panose="020F0502020204030204" pitchFamily="34" charset="0"/>
              </a:rPr>
              <a:t>Removing</a:t>
            </a:r>
            <a:r>
              <a:rPr lang="nl-NL" sz="2400" dirty="0">
                <a:solidFill>
                  <a:srgbClr val="000000"/>
                </a:solidFill>
                <a:effectLst/>
                <a:latin typeface="Calibri" panose="020F0502020204030204" pitchFamily="34" charset="0"/>
                <a:ea typeface="Calibri" panose="020F0502020204030204" pitchFamily="34" charset="0"/>
              </a:rPr>
              <a:t> Mucus </a:t>
            </a:r>
            <a:r>
              <a:rPr lang="nl-NL" sz="2400" dirty="0" err="1">
                <a:solidFill>
                  <a:srgbClr val="000000"/>
                </a:solidFill>
                <a:effectLst/>
                <a:latin typeface="Calibri" panose="020F0502020204030204" pitchFamily="34" charset="0"/>
                <a:ea typeface="Calibri" panose="020F0502020204030204" pitchFamily="34" charset="0"/>
              </a:rPr>
              <a:t>from</a:t>
            </a:r>
            <a:r>
              <a:rPr lang="nl-NL" sz="2400" dirty="0">
                <a:solidFill>
                  <a:srgbClr val="000000"/>
                </a:solidFill>
                <a:effectLst/>
                <a:latin typeface="Calibri" panose="020F0502020204030204" pitchFamily="34" charset="0"/>
                <a:ea typeface="Calibri" panose="020F0502020204030204" pitchFamily="34" charset="0"/>
              </a:rPr>
              <a:t> </a:t>
            </a:r>
            <a:r>
              <a:rPr lang="nl-NL" sz="2400" dirty="0" err="1">
                <a:solidFill>
                  <a:srgbClr val="000000"/>
                </a:solidFill>
                <a:effectLst/>
                <a:latin typeface="Calibri" panose="020F0502020204030204" pitchFamily="34" charset="0"/>
                <a:ea typeface="Calibri" panose="020F0502020204030204" pitchFamily="34" charset="0"/>
              </a:rPr>
              <a:t>the</a:t>
            </a:r>
            <a:r>
              <a:rPr lang="nl-NL" sz="2400" dirty="0">
                <a:solidFill>
                  <a:srgbClr val="000000"/>
                </a:solidFill>
                <a:effectLst/>
                <a:latin typeface="Calibri" panose="020F0502020204030204" pitchFamily="34" charset="0"/>
                <a:ea typeface="Calibri" panose="020F0502020204030204" pitchFamily="34" charset="0"/>
              </a:rPr>
              <a:t> </a:t>
            </a:r>
            <a:r>
              <a:rPr lang="nl-NL" sz="2400" dirty="0" err="1">
                <a:solidFill>
                  <a:srgbClr val="000000"/>
                </a:solidFill>
                <a:effectLst/>
                <a:latin typeface="Calibri" panose="020F0502020204030204" pitchFamily="34" charset="0"/>
                <a:ea typeface="Calibri" panose="020F0502020204030204" pitchFamily="34" charset="0"/>
              </a:rPr>
              <a:t>Endocervical</a:t>
            </a:r>
            <a:r>
              <a:rPr lang="nl-NL" sz="2400" dirty="0">
                <a:solidFill>
                  <a:srgbClr val="000000"/>
                </a:solidFill>
                <a:effectLst/>
                <a:latin typeface="Calibri" panose="020F0502020204030204" pitchFamily="34" charset="0"/>
                <a:ea typeface="Calibri" panose="020F0502020204030204" pitchFamily="34" charset="0"/>
              </a:rPr>
              <a:t> </a:t>
            </a:r>
            <a:r>
              <a:rPr lang="nl-NL" sz="2400" dirty="0" err="1">
                <a:solidFill>
                  <a:srgbClr val="000000"/>
                </a:solidFill>
                <a:effectLst/>
                <a:latin typeface="Calibri" panose="020F0502020204030204" pitchFamily="34" charset="0"/>
                <a:ea typeface="Calibri" panose="020F0502020204030204" pitchFamily="34" charset="0"/>
              </a:rPr>
              <a:t>Canal</a:t>
            </a:r>
            <a:r>
              <a:rPr lang="nl-NL" sz="2400" dirty="0">
                <a:solidFill>
                  <a:srgbClr val="000000"/>
                </a:solidFill>
                <a:effectLst/>
                <a:latin typeface="Calibri" panose="020F0502020204030204" pitchFamily="34" charset="0"/>
                <a:ea typeface="Calibri" panose="020F0502020204030204" pitchFamily="34" charset="0"/>
              </a:rPr>
              <a:t> </a:t>
            </a:r>
            <a:r>
              <a:rPr lang="nl-NL" sz="2400" dirty="0" err="1">
                <a:solidFill>
                  <a:srgbClr val="000000"/>
                </a:solidFill>
                <a:effectLst/>
                <a:latin typeface="Calibri" panose="020F0502020204030204" pitchFamily="34" charset="0"/>
                <a:ea typeface="Calibri" panose="020F0502020204030204" pitchFamily="34" charset="0"/>
              </a:rPr>
              <a:t>Improve</a:t>
            </a:r>
            <a:r>
              <a:rPr lang="nl-NL" sz="2400" dirty="0">
                <a:solidFill>
                  <a:srgbClr val="000000"/>
                </a:solidFill>
                <a:effectLst/>
                <a:latin typeface="Calibri" panose="020F0502020204030204" pitchFamily="34" charset="0"/>
                <a:ea typeface="Calibri" panose="020F0502020204030204" pitchFamily="34" charset="0"/>
              </a:rPr>
              <a:t> </a:t>
            </a:r>
            <a:r>
              <a:rPr lang="nl-NL" sz="2400" dirty="0" err="1">
                <a:solidFill>
                  <a:srgbClr val="000000"/>
                </a:solidFill>
                <a:effectLst/>
                <a:latin typeface="Calibri" panose="020F0502020204030204" pitchFamily="34" charset="0"/>
                <a:ea typeface="Calibri" panose="020F0502020204030204" pitchFamily="34" charset="0"/>
              </a:rPr>
              <a:t>Pregnancy</a:t>
            </a:r>
            <a:r>
              <a:rPr lang="nl-NL" sz="2400" dirty="0">
                <a:solidFill>
                  <a:srgbClr val="000000"/>
                </a:solidFill>
                <a:effectLst/>
                <a:latin typeface="Calibri" panose="020F0502020204030204" pitchFamily="34" charset="0"/>
                <a:ea typeface="Calibri" panose="020F0502020204030204" pitchFamily="34" charset="0"/>
              </a:rPr>
              <a:t> </a:t>
            </a:r>
            <a:r>
              <a:rPr lang="nl-NL" sz="2400" dirty="0" err="1">
                <a:solidFill>
                  <a:srgbClr val="000000"/>
                </a:solidFill>
                <a:effectLst/>
                <a:latin typeface="Calibri" panose="020F0502020204030204" pitchFamily="34" charset="0"/>
                <a:ea typeface="Calibri" panose="020F0502020204030204" pitchFamily="34" charset="0"/>
              </a:rPr>
              <a:t>and</a:t>
            </a:r>
            <a:r>
              <a:rPr lang="nl-NL" sz="2400" dirty="0">
                <a:solidFill>
                  <a:srgbClr val="000000"/>
                </a:solidFill>
                <a:effectLst/>
                <a:latin typeface="Calibri" panose="020F0502020204030204" pitchFamily="34" charset="0"/>
                <a:ea typeface="Calibri" panose="020F0502020204030204" pitchFamily="34" charset="0"/>
              </a:rPr>
              <a:t> </a:t>
            </a:r>
          </a:p>
          <a:p>
            <a:pPr marL="0" indent="0">
              <a:buNone/>
            </a:pPr>
            <a:r>
              <a:rPr lang="nl-NL" sz="2400" dirty="0">
                <a:solidFill>
                  <a:srgbClr val="000000"/>
                </a:solidFill>
                <a:latin typeface="Calibri" panose="020F0502020204030204" pitchFamily="34" charset="0"/>
                <a:ea typeface="Calibri" panose="020F0502020204030204" pitchFamily="34" charset="0"/>
              </a:rPr>
              <a:t>    </a:t>
            </a:r>
            <a:r>
              <a:rPr lang="nl-NL" sz="2400" dirty="0">
                <a:solidFill>
                  <a:srgbClr val="000000"/>
                </a:solidFill>
                <a:effectLst/>
                <a:latin typeface="Calibri" panose="020F0502020204030204" pitchFamily="34" charset="0"/>
                <a:ea typeface="Calibri" panose="020F0502020204030204" pitchFamily="34" charset="0"/>
              </a:rPr>
              <a:t>Live-</a:t>
            </a:r>
            <a:r>
              <a:rPr lang="nl-NL" sz="2400" dirty="0" err="1">
                <a:solidFill>
                  <a:srgbClr val="000000"/>
                </a:solidFill>
                <a:effectLst/>
                <a:latin typeface="Calibri" panose="020F0502020204030204" pitchFamily="34" charset="0"/>
                <a:ea typeface="Calibri" panose="020F0502020204030204" pitchFamily="34" charset="0"/>
              </a:rPr>
              <a:t>birth</a:t>
            </a:r>
            <a:r>
              <a:rPr lang="nl-NL" sz="2400" dirty="0">
                <a:solidFill>
                  <a:srgbClr val="000000"/>
                </a:solidFill>
                <a:effectLst/>
                <a:latin typeface="Calibri" panose="020F0502020204030204" pitchFamily="34" charset="0"/>
                <a:ea typeface="Calibri" panose="020F0502020204030204" pitchFamily="34" charset="0"/>
              </a:rPr>
              <a:t> </a:t>
            </a:r>
            <a:r>
              <a:rPr lang="nl-NL" sz="2400" dirty="0" err="1">
                <a:solidFill>
                  <a:srgbClr val="000000"/>
                </a:solidFill>
                <a:effectLst/>
                <a:latin typeface="Calibri" panose="020F0502020204030204" pitchFamily="34" charset="0"/>
                <a:ea typeface="Calibri" panose="020F0502020204030204" pitchFamily="34" charset="0"/>
              </a:rPr>
              <a:t>Rates</a:t>
            </a:r>
            <a:r>
              <a:rPr lang="nl-NL" sz="2400" dirty="0">
                <a:solidFill>
                  <a:srgbClr val="000000"/>
                </a:solidFill>
                <a:effectLst/>
                <a:latin typeface="Calibri" panose="020F0502020204030204" pitchFamily="34" charset="0"/>
                <a:ea typeface="Calibri" panose="020F0502020204030204" pitchFamily="34" charset="0"/>
              </a:rPr>
              <a:t>?</a:t>
            </a:r>
            <a:endParaRPr lang="nl-NL" sz="2400" dirty="0">
              <a:effectLst/>
              <a:latin typeface="Calibri" panose="020F0502020204030204" pitchFamily="34" charset="0"/>
              <a:ea typeface="Calibri" panose="020F0502020204030204" pitchFamily="34" charset="0"/>
            </a:endParaRPr>
          </a:p>
          <a:p>
            <a:pPr marL="0" indent="0">
              <a:buNone/>
            </a:pPr>
            <a:r>
              <a:rPr lang="nl-NL" sz="2400" dirty="0">
                <a:solidFill>
                  <a:srgbClr val="000000"/>
                </a:solidFill>
                <a:latin typeface="Calibri" panose="020F0502020204030204" pitchFamily="34" charset="0"/>
                <a:ea typeface="Calibri" panose="020F0502020204030204" pitchFamily="34" charset="0"/>
              </a:rPr>
              <a:t>    </a:t>
            </a:r>
            <a:r>
              <a:rPr lang="nl-NL" sz="2400" dirty="0">
                <a:solidFill>
                  <a:srgbClr val="000000"/>
                </a:solidFill>
                <a:effectLst/>
                <a:latin typeface="Calibri" panose="020F0502020204030204" pitchFamily="34" charset="0"/>
                <a:ea typeface="Calibri" panose="020F0502020204030204" pitchFamily="34" charset="0"/>
              </a:rPr>
              <a:t>Op basis van 1 RCT:</a:t>
            </a:r>
            <a:endParaRPr lang="nl-NL" sz="2400" dirty="0">
              <a:effectLst/>
              <a:latin typeface="Calibri" panose="020F0502020204030204" pitchFamily="34" charset="0"/>
              <a:ea typeface="Calibri" panose="020F0502020204030204" pitchFamily="34" charset="0"/>
            </a:endParaRPr>
          </a:p>
          <a:p>
            <a:pPr marL="0" indent="0">
              <a:buNone/>
            </a:pPr>
            <a:r>
              <a:rPr lang="nl-NL" sz="2400" dirty="0">
                <a:solidFill>
                  <a:srgbClr val="000000"/>
                </a:solidFill>
                <a:effectLst/>
                <a:latin typeface="Calibri" panose="020F0502020204030204" pitchFamily="34" charset="0"/>
                <a:ea typeface="Calibri" panose="020F0502020204030204" pitchFamily="34" charset="0"/>
              </a:rPr>
              <a:t>    Te weten deze: </a:t>
            </a:r>
            <a:r>
              <a:rPr lang="nl-NL" sz="2400" b="1" dirty="0" err="1">
                <a:solidFill>
                  <a:srgbClr val="000000"/>
                </a:solidFill>
                <a:effectLst/>
                <a:latin typeface="Calibri" panose="020F0502020204030204" pitchFamily="34" charset="0"/>
                <a:ea typeface="Calibri" panose="020F0502020204030204" pitchFamily="34" charset="0"/>
              </a:rPr>
              <a:t>Moini</a:t>
            </a:r>
            <a:r>
              <a:rPr lang="nl-NL" sz="2400" b="1" dirty="0">
                <a:solidFill>
                  <a:srgbClr val="000000"/>
                </a:solidFill>
                <a:effectLst/>
                <a:latin typeface="Calibri" panose="020F0502020204030204" pitchFamily="34" charset="0"/>
                <a:ea typeface="Calibri" panose="020F0502020204030204" pitchFamily="34" charset="0"/>
              </a:rPr>
              <a:t> A. </a:t>
            </a:r>
            <a:r>
              <a:rPr lang="nl-NL" sz="2400" b="1" dirty="0" err="1">
                <a:solidFill>
                  <a:srgbClr val="000000"/>
                </a:solidFill>
                <a:effectLst/>
                <a:latin typeface="Calibri" panose="020F0502020204030204" pitchFamily="34" charset="0"/>
                <a:ea typeface="Calibri" panose="020F0502020204030204" pitchFamily="34" charset="0"/>
              </a:rPr>
              <a:t>Kiani</a:t>
            </a:r>
            <a:r>
              <a:rPr lang="nl-NL" sz="2400" b="1" dirty="0">
                <a:solidFill>
                  <a:srgbClr val="000000"/>
                </a:solidFill>
                <a:effectLst/>
                <a:latin typeface="Calibri" panose="020F0502020204030204" pitchFamily="34" charset="0"/>
                <a:ea typeface="Calibri" panose="020F0502020204030204" pitchFamily="34" charset="0"/>
              </a:rPr>
              <a:t> K. </a:t>
            </a:r>
            <a:r>
              <a:rPr lang="nl-NL" sz="2400" b="1" dirty="0" err="1">
                <a:solidFill>
                  <a:srgbClr val="000000"/>
                </a:solidFill>
                <a:effectLst/>
                <a:latin typeface="Calibri" panose="020F0502020204030204" pitchFamily="34" charset="0"/>
                <a:ea typeface="Calibri" panose="020F0502020204030204" pitchFamily="34" charset="0"/>
              </a:rPr>
              <a:t>Bahmanabadi</a:t>
            </a:r>
            <a:r>
              <a:rPr lang="nl-NL" sz="2400" b="1" dirty="0">
                <a:solidFill>
                  <a:srgbClr val="000000"/>
                </a:solidFill>
                <a:effectLst/>
                <a:latin typeface="Calibri" panose="020F0502020204030204" pitchFamily="34" charset="0"/>
                <a:ea typeface="Calibri" panose="020F0502020204030204" pitchFamily="34" charset="0"/>
              </a:rPr>
              <a:t> A. </a:t>
            </a:r>
            <a:r>
              <a:rPr lang="nl-NL" sz="2400" b="1" dirty="0" err="1">
                <a:solidFill>
                  <a:srgbClr val="000000"/>
                </a:solidFill>
                <a:effectLst/>
                <a:latin typeface="Calibri" panose="020F0502020204030204" pitchFamily="34" charset="0"/>
                <a:ea typeface="Calibri" panose="020F0502020204030204" pitchFamily="34" charset="0"/>
              </a:rPr>
              <a:t>Akhoond</a:t>
            </a:r>
            <a:r>
              <a:rPr lang="nl-NL" sz="2400" b="1" dirty="0">
                <a:solidFill>
                  <a:srgbClr val="000000"/>
                </a:solidFill>
                <a:effectLst/>
                <a:latin typeface="Calibri" panose="020F0502020204030204" pitchFamily="34" charset="0"/>
                <a:ea typeface="Calibri" panose="020F0502020204030204" pitchFamily="34" charset="0"/>
              </a:rPr>
              <a:t> M. </a:t>
            </a:r>
            <a:r>
              <a:rPr lang="nl-NL" sz="2400" b="1" dirty="0" err="1">
                <a:solidFill>
                  <a:srgbClr val="000000"/>
                </a:solidFill>
                <a:effectLst/>
                <a:latin typeface="Calibri" panose="020F0502020204030204" pitchFamily="34" charset="0"/>
                <a:ea typeface="Calibri" panose="020F0502020204030204" pitchFamily="34" charset="0"/>
              </a:rPr>
              <a:t>Akhlaghi</a:t>
            </a:r>
            <a:r>
              <a:rPr lang="nl-NL" sz="2400" b="1" dirty="0">
                <a:solidFill>
                  <a:srgbClr val="000000"/>
                </a:solidFill>
                <a:effectLst/>
                <a:latin typeface="Calibri" panose="020F0502020204030204" pitchFamily="34" charset="0"/>
                <a:ea typeface="Calibri" panose="020F0502020204030204" pitchFamily="34" charset="0"/>
              </a:rPr>
              <a:t> A.</a:t>
            </a:r>
            <a:endParaRPr lang="nl-NL" sz="2400" dirty="0">
              <a:effectLst/>
              <a:latin typeface="Calibri" panose="020F0502020204030204" pitchFamily="34" charset="0"/>
              <a:ea typeface="Calibri" panose="020F0502020204030204" pitchFamily="34" charset="0"/>
            </a:endParaRPr>
          </a:p>
          <a:p>
            <a:pPr marL="0" indent="0">
              <a:buNone/>
            </a:pPr>
            <a:r>
              <a:rPr lang="nl-NL" sz="2400" dirty="0">
                <a:solidFill>
                  <a:srgbClr val="000000"/>
                </a:solidFill>
                <a:latin typeface="Calibri" panose="020F0502020204030204" pitchFamily="34" charset="0"/>
                <a:ea typeface="Calibri" panose="020F0502020204030204" pitchFamily="34" charset="0"/>
              </a:rPr>
              <a:t>    </a:t>
            </a:r>
            <a:r>
              <a:rPr lang="nl-NL" sz="2400" dirty="0" err="1">
                <a:solidFill>
                  <a:srgbClr val="000000"/>
                </a:solidFill>
                <a:effectLst/>
                <a:latin typeface="Calibri" panose="020F0502020204030204" pitchFamily="34" charset="0"/>
                <a:ea typeface="Calibri" panose="020F0502020204030204" pitchFamily="34" charset="0"/>
              </a:rPr>
              <a:t>Improvement</a:t>
            </a:r>
            <a:r>
              <a:rPr lang="nl-NL" sz="2400" dirty="0">
                <a:solidFill>
                  <a:srgbClr val="000000"/>
                </a:solidFill>
                <a:effectLst/>
                <a:latin typeface="Calibri" panose="020F0502020204030204" pitchFamily="34" charset="0"/>
                <a:ea typeface="Calibri" panose="020F0502020204030204" pitchFamily="34" charset="0"/>
              </a:rPr>
              <a:t> in </a:t>
            </a:r>
            <a:r>
              <a:rPr lang="nl-NL" sz="2400" dirty="0" err="1">
                <a:solidFill>
                  <a:srgbClr val="000000"/>
                </a:solidFill>
                <a:effectLst/>
                <a:latin typeface="Calibri" panose="020F0502020204030204" pitchFamily="34" charset="0"/>
                <a:ea typeface="Calibri" panose="020F0502020204030204" pitchFamily="34" charset="0"/>
              </a:rPr>
              <a:t>pregnancy</a:t>
            </a:r>
            <a:r>
              <a:rPr lang="nl-NL" sz="2400" dirty="0">
                <a:solidFill>
                  <a:srgbClr val="000000"/>
                </a:solidFill>
                <a:effectLst/>
                <a:latin typeface="Calibri" panose="020F0502020204030204" pitchFamily="34" charset="0"/>
                <a:ea typeface="Calibri" panose="020F0502020204030204" pitchFamily="34" charset="0"/>
              </a:rPr>
              <a:t> </a:t>
            </a:r>
            <a:r>
              <a:rPr lang="nl-NL" sz="2400" dirty="0" err="1">
                <a:solidFill>
                  <a:srgbClr val="000000"/>
                </a:solidFill>
                <a:effectLst/>
                <a:latin typeface="Calibri" panose="020F0502020204030204" pitchFamily="34" charset="0"/>
                <a:ea typeface="Calibri" panose="020F0502020204030204" pitchFamily="34" charset="0"/>
              </a:rPr>
              <a:t>rate</a:t>
            </a:r>
            <a:r>
              <a:rPr lang="nl-NL" sz="2400" dirty="0">
                <a:solidFill>
                  <a:srgbClr val="000000"/>
                </a:solidFill>
                <a:effectLst/>
                <a:latin typeface="Calibri" panose="020F0502020204030204" pitchFamily="34" charset="0"/>
                <a:ea typeface="Calibri" panose="020F0502020204030204" pitchFamily="34" charset="0"/>
              </a:rPr>
              <a:t> </a:t>
            </a:r>
            <a:r>
              <a:rPr lang="nl-NL" sz="2400" dirty="0" err="1">
                <a:solidFill>
                  <a:srgbClr val="000000"/>
                </a:solidFill>
                <a:effectLst/>
                <a:latin typeface="Calibri" panose="020F0502020204030204" pitchFamily="34" charset="0"/>
                <a:ea typeface="Calibri" panose="020F0502020204030204" pitchFamily="34" charset="0"/>
              </a:rPr>
              <a:t>by</a:t>
            </a:r>
            <a:r>
              <a:rPr lang="nl-NL" sz="2400" dirty="0">
                <a:solidFill>
                  <a:srgbClr val="000000"/>
                </a:solidFill>
                <a:effectLst/>
                <a:latin typeface="Calibri" panose="020F0502020204030204" pitchFamily="34" charset="0"/>
                <a:ea typeface="Calibri" panose="020F0502020204030204" pitchFamily="34" charset="0"/>
              </a:rPr>
              <a:t> </a:t>
            </a:r>
            <a:r>
              <a:rPr lang="nl-NL" sz="2400" dirty="0" err="1">
                <a:solidFill>
                  <a:srgbClr val="000000"/>
                </a:solidFill>
                <a:effectLst/>
                <a:latin typeface="Calibri" panose="020F0502020204030204" pitchFamily="34" charset="0"/>
                <a:ea typeface="Calibri" panose="020F0502020204030204" pitchFamily="34" charset="0"/>
              </a:rPr>
              <a:t>removal</a:t>
            </a:r>
            <a:r>
              <a:rPr lang="nl-NL" sz="2400" dirty="0">
                <a:solidFill>
                  <a:srgbClr val="000000"/>
                </a:solidFill>
                <a:effectLst/>
                <a:latin typeface="Calibri" panose="020F0502020204030204" pitchFamily="34" charset="0"/>
                <a:ea typeface="Calibri" panose="020F0502020204030204" pitchFamily="34" charset="0"/>
              </a:rPr>
              <a:t> of </a:t>
            </a:r>
            <a:r>
              <a:rPr lang="nl-NL" sz="2400" dirty="0" err="1">
                <a:solidFill>
                  <a:srgbClr val="000000"/>
                </a:solidFill>
                <a:effectLst/>
                <a:latin typeface="Calibri" panose="020F0502020204030204" pitchFamily="34" charset="0"/>
                <a:ea typeface="Calibri" panose="020F0502020204030204" pitchFamily="34" charset="0"/>
              </a:rPr>
              <a:t>cervical</a:t>
            </a:r>
            <a:r>
              <a:rPr lang="nl-NL" sz="2400" dirty="0">
                <a:solidFill>
                  <a:srgbClr val="000000"/>
                </a:solidFill>
                <a:effectLst/>
                <a:latin typeface="Calibri" panose="020F0502020204030204" pitchFamily="34" charset="0"/>
                <a:ea typeface="Calibri" panose="020F0502020204030204" pitchFamily="34" charset="0"/>
              </a:rPr>
              <a:t> discharge prior </a:t>
            </a:r>
            <a:r>
              <a:rPr lang="nl-NL" sz="2400" dirty="0" err="1">
                <a:solidFill>
                  <a:srgbClr val="000000"/>
                </a:solidFill>
                <a:effectLst/>
                <a:latin typeface="Calibri" panose="020F0502020204030204" pitchFamily="34" charset="0"/>
                <a:ea typeface="Calibri" panose="020F0502020204030204" pitchFamily="34" charset="0"/>
              </a:rPr>
              <a:t>to</a:t>
            </a:r>
            <a:r>
              <a:rPr lang="nl-NL" sz="2400" dirty="0">
                <a:solidFill>
                  <a:srgbClr val="000000"/>
                </a:solidFill>
                <a:effectLst/>
                <a:latin typeface="Calibri" panose="020F0502020204030204" pitchFamily="34" charset="0"/>
                <a:ea typeface="Calibri" panose="020F0502020204030204" pitchFamily="34" charset="0"/>
              </a:rPr>
              <a:t> embryo</a:t>
            </a:r>
          </a:p>
          <a:p>
            <a:pPr marL="0" indent="0">
              <a:buNone/>
            </a:pPr>
            <a:r>
              <a:rPr lang="nl-NL" sz="2400" dirty="0">
                <a:solidFill>
                  <a:srgbClr val="000000"/>
                </a:solidFill>
                <a:latin typeface="Calibri" panose="020F0502020204030204" pitchFamily="34" charset="0"/>
                <a:ea typeface="Calibri" panose="020F0502020204030204" pitchFamily="34" charset="0"/>
              </a:rPr>
              <a:t>   </a:t>
            </a:r>
            <a:r>
              <a:rPr lang="nl-NL" sz="2400" dirty="0">
                <a:solidFill>
                  <a:srgbClr val="000000"/>
                </a:solidFill>
                <a:effectLst/>
                <a:latin typeface="Calibri" panose="020F0502020204030204" pitchFamily="34" charset="0"/>
                <a:ea typeface="Calibri" panose="020F0502020204030204" pitchFamily="34" charset="0"/>
              </a:rPr>
              <a:t> transfer in ICSI </a:t>
            </a:r>
            <a:r>
              <a:rPr lang="nl-NL" sz="2400" dirty="0" err="1">
                <a:solidFill>
                  <a:srgbClr val="000000"/>
                </a:solidFill>
                <a:effectLst/>
                <a:latin typeface="Calibri" panose="020F0502020204030204" pitchFamily="34" charset="0"/>
                <a:ea typeface="Calibri" panose="020F0502020204030204" pitchFamily="34" charset="0"/>
              </a:rPr>
              <a:t>cycles</a:t>
            </a:r>
            <a:r>
              <a:rPr lang="nl-NL" sz="2400" dirty="0">
                <a:solidFill>
                  <a:srgbClr val="000000"/>
                </a:solidFill>
                <a:effectLst/>
                <a:latin typeface="Calibri" panose="020F0502020204030204" pitchFamily="34" charset="0"/>
                <a:ea typeface="Calibri" panose="020F0502020204030204" pitchFamily="34" charset="0"/>
              </a:rPr>
              <a:t>: a </a:t>
            </a:r>
            <a:r>
              <a:rPr lang="nl-NL" sz="2400" dirty="0" err="1">
                <a:solidFill>
                  <a:srgbClr val="000000"/>
                </a:solidFill>
                <a:effectLst/>
                <a:latin typeface="Calibri" panose="020F0502020204030204" pitchFamily="34" charset="0"/>
                <a:ea typeface="Calibri" panose="020F0502020204030204" pitchFamily="34" charset="0"/>
              </a:rPr>
              <a:t>randomised</a:t>
            </a:r>
            <a:r>
              <a:rPr lang="nl-NL" sz="2400" dirty="0">
                <a:solidFill>
                  <a:srgbClr val="000000"/>
                </a:solidFill>
                <a:effectLst/>
                <a:latin typeface="Calibri" panose="020F0502020204030204" pitchFamily="34" charset="0"/>
                <a:ea typeface="Calibri" panose="020F0502020204030204" pitchFamily="34" charset="0"/>
              </a:rPr>
              <a:t> </a:t>
            </a:r>
            <a:r>
              <a:rPr lang="nl-NL" sz="2400" dirty="0" err="1">
                <a:solidFill>
                  <a:srgbClr val="000000"/>
                </a:solidFill>
                <a:effectLst/>
                <a:latin typeface="Calibri" panose="020F0502020204030204" pitchFamily="34" charset="0"/>
                <a:ea typeface="Calibri" panose="020F0502020204030204" pitchFamily="34" charset="0"/>
              </a:rPr>
              <a:t>clinical</a:t>
            </a:r>
            <a:r>
              <a:rPr lang="nl-NL" sz="2400" dirty="0">
                <a:solidFill>
                  <a:srgbClr val="000000"/>
                </a:solidFill>
                <a:effectLst/>
                <a:latin typeface="Calibri" panose="020F0502020204030204" pitchFamily="34" charset="0"/>
                <a:ea typeface="Calibri" panose="020F0502020204030204" pitchFamily="34" charset="0"/>
              </a:rPr>
              <a:t> trial.</a:t>
            </a:r>
          </a:p>
          <a:p>
            <a:pPr marL="0" indent="0">
              <a:buNone/>
            </a:pPr>
            <a:r>
              <a:rPr lang="nl-NL" sz="2400" dirty="0">
                <a:solidFill>
                  <a:srgbClr val="000000"/>
                </a:solidFill>
                <a:latin typeface="Calibri" panose="020F0502020204030204" pitchFamily="34" charset="0"/>
                <a:ea typeface="Calibri" panose="020F0502020204030204" pitchFamily="34" charset="0"/>
              </a:rPr>
              <a:t>   </a:t>
            </a:r>
            <a:r>
              <a:rPr lang="nl-NL" sz="2400" dirty="0">
                <a:solidFill>
                  <a:srgbClr val="000000"/>
                </a:solidFill>
                <a:effectLst/>
                <a:latin typeface="Calibri" panose="020F0502020204030204" pitchFamily="34" charset="0"/>
                <a:ea typeface="Calibri" panose="020F0502020204030204" pitchFamily="34" charset="0"/>
              </a:rPr>
              <a:t> </a:t>
            </a:r>
            <a:r>
              <a:rPr lang="nl-NL" sz="2400" dirty="0">
                <a:solidFill>
                  <a:srgbClr val="000000"/>
                </a:solidFill>
                <a:effectLst/>
                <a:latin typeface="Calibri" panose="020F0502020204030204" pitchFamily="34" charset="0"/>
                <a:ea typeface="Calibri" panose="020F0502020204030204" pitchFamily="34" charset="0"/>
                <a:hlinkClick r:id="rId4"/>
              </a:rPr>
              <a:t>https://pubmed.ncbi.nlm.nih.gov/21806579/</a:t>
            </a:r>
            <a:endParaRPr lang="nl-NL" sz="2400" dirty="0">
              <a:solidFill>
                <a:srgbClr val="000000"/>
              </a:solidFill>
              <a:effectLst/>
              <a:latin typeface="Calibri" panose="020F0502020204030204" pitchFamily="34" charset="0"/>
              <a:ea typeface="Calibri" panose="020F0502020204030204" pitchFamily="34" charset="0"/>
            </a:endParaRPr>
          </a:p>
          <a:p>
            <a:pPr marL="0" indent="0">
              <a:buNone/>
            </a:pPr>
            <a:r>
              <a:rPr lang="nl-NL" sz="2400" i="1" dirty="0">
                <a:solidFill>
                  <a:srgbClr val="000000"/>
                </a:solidFill>
                <a:effectLst/>
                <a:latin typeface="Calibri" panose="020F0502020204030204" pitchFamily="34" charset="0"/>
                <a:ea typeface="Calibri" panose="020F0502020204030204" pitchFamily="34" charset="0"/>
              </a:rPr>
              <a:t>    </a:t>
            </a:r>
            <a:r>
              <a:rPr lang="nl-NL" sz="2400" i="1" dirty="0" err="1">
                <a:solidFill>
                  <a:srgbClr val="000000"/>
                </a:solidFill>
                <a:effectLst/>
                <a:latin typeface="Calibri" panose="020F0502020204030204" pitchFamily="34" charset="0"/>
                <a:ea typeface="Calibri" panose="020F0502020204030204" pitchFamily="34" charset="0"/>
              </a:rPr>
              <a:t>Aust</a:t>
            </a:r>
            <a:r>
              <a:rPr lang="nl-NL" sz="2400" i="1" dirty="0">
                <a:solidFill>
                  <a:srgbClr val="000000"/>
                </a:solidFill>
                <a:effectLst/>
                <a:latin typeface="Calibri" panose="020F0502020204030204" pitchFamily="34" charset="0"/>
                <a:ea typeface="Calibri" panose="020F0502020204030204" pitchFamily="34" charset="0"/>
              </a:rPr>
              <a:t> N Z J </a:t>
            </a:r>
            <a:r>
              <a:rPr lang="nl-NL" sz="2400" i="1" dirty="0" err="1">
                <a:solidFill>
                  <a:srgbClr val="000000"/>
                </a:solidFill>
                <a:effectLst/>
                <a:latin typeface="Calibri" panose="020F0502020204030204" pitchFamily="34" charset="0"/>
                <a:ea typeface="Calibri" panose="020F0502020204030204" pitchFamily="34" charset="0"/>
              </a:rPr>
              <a:t>Obstet</a:t>
            </a:r>
            <a:r>
              <a:rPr lang="nl-NL" sz="2400" i="1" dirty="0">
                <a:solidFill>
                  <a:srgbClr val="000000"/>
                </a:solidFill>
                <a:effectLst/>
                <a:latin typeface="Calibri" panose="020F0502020204030204" pitchFamily="34" charset="0"/>
                <a:ea typeface="Calibri" panose="020F0502020204030204" pitchFamily="34" charset="0"/>
              </a:rPr>
              <a:t> </a:t>
            </a:r>
            <a:r>
              <a:rPr lang="nl-NL" sz="2400" i="1" dirty="0" err="1">
                <a:solidFill>
                  <a:srgbClr val="000000"/>
                </a:solidFill>
                <a:effectLst/>
                <a:latin typeface="Calibri" panose="020F0502020204030204" pitchFamily="34" charset="0"/>
                <a:ea typeface="Calibri" panose="020F0502020204030204" pitchFamily="34" charset="0"/>
              </a:rPr>
              <a:t>Gynaecol</a:t>
            </a:r>
            <a:r>
              <a:rPr lang="nl-NL" sz="2400" i="1" dirty="0">
                <a:solidFill>
                  <a:srgbClr val="000000"/>
                </a:solidFill>
                <a:effectLst/>
                <a:latin typeface="Calibri" panose="020F0502020204030204" pitchFamily="34" charset="0"/>
                <a:ea typeface="Calibri" panose="020F0502020204030204" pitchFamily="34" charset="0"/>
              </a:rPr>
              <a:t>.</a:t>
            </a:r>
            <a:r>
              <a:rPr lang="nl-NL" sz="2400" dirty="0">
                <a:solidFill>
                  <a:srgbClr val="000000"/>
                </a:solidFill>
                <a:effectLst/>
                <a:latin typeface="Calibri" panose="020F0502020204030204" pitchFamily="34" charset="0"/>
                <a:ea typeface="Calibri" panose="020F0502020204030204" pitchFamily="34" charset="0"/>
              </a:rPr>
              <a:t> 2011; </a:t>
            </a:r>
            <a:r>
              <a:rPr lang="nl-NL" sz="2400" b="1" dirty="0">
                <a:solidFill>
                  <a:srgbClr val="000000"/>
                </a:solidFill>
                <a:effectLst/>
                <a:latin typeface="Calibri" panose="020F0502020204030204" pitchFamily="34" charset="0"/>
                <a:ea typeface="Calibri" panose="020F0502020204030204" pitchFamily="34" charset="0"/>
              </a:rPr>
              <a:t>51</a:t>
            </a:r>
            <a:r>
              <a:rPr lang="nl-NL" sz="2400" dirty="0">
                <a:solidFill>
                  <a:srgbClr val="000000"/>
                </a:solidFill>
                <a:effectLst/>
                <a:latin typeface="Calibri" panose="020F0502020204030204" pitchFamily="34" charset="0"/>
                <a:ea typeface="Calibri" panose="020F0502020204030204" pitchFamily="34" charset="0"/>
              </a:rPr>
              <a:t> (Level I): 315-320</a:t>
            </a:r>
            <a:endParaRPr lang="nl-NL" sz="2400" dirty="0">
              <a:effectLst/>
              <a:latin typeface="Calibri" panose="020F0502020204030204" pitchFamily="34" charset="0"/>
              <a:ea typeface="Calibri" panose="020F0502020204030204" pitchFamily="34" charset="0"/>
            </a:endParaRPr>
          </a:p>
          <a:p>
            <a:endParaRPr lang="nl-NL" dirty="0"/>
          </a:p>
        </p:txBody>
      </p:sp>
    </p:spTree>
    <p:extLst>
      <p:ext uri="{BB962C8B-B14F-4D97-AF65-F5344CB8AC3E}">
        <p14:creationId xmlns:p14="http://schemas.microsoft.com/office/powerpoint/2010/main" val="1576212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48DB358-F9E2-42E0-B993-73C9D763B32E}"/>
              </a:ext>
            </a:extLst>
          </p:cNvPr>
          <p:cNvPicPr>
            <a:picLocks noChangeAspect="1"/>
          </p:cNvPicPr>
          <p:nvPr/>
        </p:nvPicPr>
        <p:blipFill>
          <a:blip r:embed="rId2"/>
          <a:stretch>
            <a:fillRect/>
          </a:stretch>
        </p:blipFill>
        <p:spPr>
          <a:xfrm>
            <a:off x="548987" y="651596"/>
            <a:ext cx="8572500" cy="5915025"/>
          </a:xfrm>
          <a:prstGeom prst="rect">
            <a:avLst/>
          </a:prstGeom>
        </p:spPr>
      </p:pic>
    </p:spTree>
    <p:extLst>
      <p:ext uri="{BB962C8B-B14F-4D97-AF65-F5344CB8AC3E}">
        <p14:creationId xmlns:p14="http://schemas.microsoft.com/office/powerpoint/2010/main" val="1975051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44592C-8102-4377-9EB1-76B90174CE44}"/>
              </a:ext>
            </a:extLst>
          </p:cNvPr>
          <p:cNvSpPr>
            <a:spLocks noGrp="1"/>
          </p:cNvSpPr>
          <p:nvPr>
            <p:ph type="title"/>
          </p:nvPr>
        </p:nvSpPr>
        <p:spPr>
          <a:xfrm>
            <a:off x="369281" y="3934689"/>
            <a:ext cx="11526981" cy="775855"/>
          </a:xfrm>
        </p:spPr>
        <p:txBody>
          <a:bodyPr>
            <a:normAutofit fontScale="90000"/>
          </a:bodyPr>
          <a:lstStyle/>
          <a:p>
            <a:r>
              <a:rPr lang="nl-NL" sz="3100" dirty="0">
                <a:hlinkClick r:id="rId2"/>
              </a:rPr>
              <a:t>https://www.rbmojournal.com/article/S1472-6483(10)60872-3/pdf</a:t>
            </a:r>
            <a:br>
              <a:rPr lang="nl-NL" dirty="0"/>
            </a:br>
            <a:r>
              <a:rPr lang="nl-NL" sz="2800" dirty="0">
                <a:solidFill>
                  <a:srgbClr val="FF0000"/>
                </a:solidFill>
              </a:rPr>
              <a:t>2007</a:t>
            </a:r>
          </a:p>
        </p:txBody>
      </p:sp>
      <p:sp>
        <p:nvSpPr>
          <p:cNvPr id="8" name="Titel 1">
            <a:extLst>
              <a:ext uri="{FF2B5EF4-FFF2-40B4-BE49-F238E27FC236}">
                <a16:creationId xmlns:a16="http://schemas.microsoft.com/office/drawing/2014/main" id="{DD3D2AB6-E181-487C-A4D6-667F89A5013A}"/>
              </a:ext>
            </a:extLst>
          </p:cNvPr>
          <p:cNvSpPr txBox="1">
            <a:spLocks/>
          </p:cNvSpPr>
          <p:nvPr/>
        </p:nvSpPr>
        <p:spPr>
          <a:xfrm>
            <a:off x="369281" y="1246910"/>
            <a:ext cx="11526981" cy="23691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900" dirty="0"/>
              <a:t>Waarbij (67) De cohort </a:t>
            </a:r>
            <a:r>
              <a:rPr lang="nl-NL" sz="3900" dirty="0" err="1"/>
              <a:t>study</a:t>
            </a:r>
            <a:r>
              <a:rPr lang="nl-NL" sz="3900" dirty="0"/>
              <a:t> = zie dia 13 en 14:</a:t>
            </a:r>
          </a:p>
          <a:p>
            <a:r>
              <a:rPr lang="nl-NL" sz="3900" dirty="0"/>
              <a:t> </a:t>
            </a:r>
          </a:p>
          <a:p>
            <a:r>
              <a:rPr lang="nl-NL" sz="3900" dirty="0"/>
              <a:t>en dat is die studie</a:t>
            </a:r>
            <a:endParaRPr lang="nl-NL" sz="2800" dirty="0"/>
          </a:p>
        </p:txBody>
      </p:sp>
    </p:spTree>
    <p:extLst>
      <p:ext uri="{BB962C8B-B14F-4D97-AF65-F5344CB8AC3E}">
        <p14:creationId xmlns:p14="http://schemas.microsoft.com/office/powerpoint/2010/main" val="1276341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5B6127-D59D-47F4-8A1F-6DCB450C5AFE}"/>
              </a:ext>
            </a:extLst>
          </p:cNvPr>
          <p:cNvSpPr>
            <a:spLocks noGrp="1"/>
          </p:cNvSpPr>
          <p:nvPr>
            <p:ph type="title"/>
          </p:nvPr>
        </p:nvSpPr>
        <p:spPr/>
        <p:txBody>
          <a:bodyPr/>
          <a:lstStyle/>
          <a:p>
            <a:r>
              <a:rPr lang="nl-NL" dirty="0"/>
              <a:t>Toch durven zij in de samenvatting te zeggen:</a:t>
            </a:r>
          </a:p>
        </p:txBody>
      </p:sp>
      <p:pic>
        <p:nvPicPr>
          <p:cNvPr id="4" name="Tijdelijke aanduiding voor inhoud 3">
            <a:extLst>
              <a:ext uri="{FF2B5EF4-FFF2-40B4-BE49-F238E27FC236}">
                <a16:creationId xmlns:a16="http://schemas.microsoft.com/office/drawing/2014/main" id="{6CB19946-A37F-48ED-B6F8-5BE619343208}"/>
              </a:ext>
            </a:extLst>
          </p:cNvPr>
          <p:cNvPicPr>
            <a:picLocks noGrp="1" noChangeAspect="1"/>
          </p:cNvPicPr>
          <p:nvPr>
            <p:ph idx="1"/>
          </p:nvPr>
        </p:nvPicPr>
        <p:blipFill>
          <a:blip r:embed="rId2"/>
          <a:stretch>
            <a:fillRect/>
          </a:stretch>
        </p:blipFill>
        <p:spPr>
          <a:xfrm>
            <a:off x="2694001" y="1811770"/>
            <a:ext cx="9076144" cy="4351338"/>
          </a:xfrm>
          <a:prstGeom prst="rect">
            <a:avLst/>
          </a:prstGeom>
        </p:spPr>
      </p:pic>
      <p:pic>
        <p:nvPicPr>
          <p:cNvPr id="5" name="Afbeelding 4">
            <a:extLst>
              <a:ext uri="{FF2B5EF4-FFF2-40B4-BE49-F238E27FC236}">
                <a16:creationId xmlns:a16="http://schemas.microsoft.com/office/drawing/2014/main" id="{D9B46F56-F26B-4FF2-98B3-0536684603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022" y="2829038"/>
            <a:ext cx="2152633" cy="2352562"/>
          </a:xfrm>
          <a:prstGeom prst="rect">
            <a:avLst/>
          </a:prstGeom>
        </p:spPr>
      </p:pic>
    </p:spTree>
    <p:extLst>
      <p:ext uri="{BB962C8B-B14F-4D97-AF65-F5344CB8AC3E}">
        <p14:creationId xmlns:p14="http://schemas.microsoft.com/office/powerpoint/2010/main" val="2614974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7852" y="914401"/>
            <a:ext cx="10655948" cy="776288"/>
          </a:xfrm>
        </p:spPr>
        <p:txBody>
          <a:bodyPr>
            <a:normAutofit fontScale="90000"/>
          </a:bodyPr>
          <a:lstStyle/>
          <a:p>
            <a:r>
              <a:rPr lang="nl-NL" sz="3200" dirty="0">
                <a:hlinkClick r:id="rId2"/>
              </a:rPr>
              <a:t>https://www.sart.org/globalassets/asrm/asrm-content/news-and-publications/practice-guidelines/for-non-members/performing_the_embryo_transfer.pdf</a:t>
            </a:r>
            <a:br>
              <a:rPr lang="nl-NL" dirty="0">
                <a:latin typeface="Calibri" panose="020F0502020204030204" pitchFamily="34" charset="0"/>
                <a:ea typeface="Calibri" panose="020F0502020204030204" pitchFamily="34" charset="0"/>
              </a:rPr>
            </a:br>
            <a:endParaRPr lang="nl-NL" dirty="0"/>
          </a:p>
        </p:txBody>
      </p:sp>
      <p:sp>
        <p:nvSpPr>
          <p:cNvPr id="5" name="Titel 1">
            <a:extLst>
              <a:ext uri="{FF2B5EF4-FFF2-40B4-BE49-F238E27FC236}">
                <a16:creationId xmlns:a16="http://schemas.microsoft.com/office/drawing/2014/main" id="{6A8023A8-B3CD-4F16-8AA1-6D41730964DD}"/>
              </a:ext>
            </a:extLst>
          </p:cNvPr>
          <p:cNvSpPr txBox="1">
            <a:spLocks/>
          </p:cNvSpPr>
          <p:nvPr/>
        </p:nvSpPr>
        <p:spPr>
          <a:xfrm>
            <a:off x="697852" y="13319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err="1">
                <a:latin typeface="Times New Roman" panose="02020603050405020304" pitchFamily="18" charset="0"/>
              </a:rPr>
              <a:t>Fertil</a:t>
            </a:r>
            <a:r>
              <a:rPr lang="en-US" sz="2800" dirty="0">
                <a:latin typeface="Times New Roman" panose="02020603050405020304" pitchFamily="18" charset="0"/>
              </a:rPr>
              <a:t> </a:t>
            </a:r>
            <a:r>
              <a:rPr lang="en-US" sz="2800" dirty="0" err="1">
                <a:latin typeface="Times New Roman" panose="02020603050405020304" pitchFamily="18" charset="0"/>
              </a:rPr>
              <a:t>Steril</a:t>
            </a:r>
            <a:r>
              <a:rPr lang="en-US" sz="2800" dirty="0">
                <a:latin typeface="Times New Roman" panose="02020603050405020304" pitchFamily="18" charset="0"/>
              </a:rPr>
              <a:t> !2017;107:882</a:t>
            </a:r>
            <a:r>
              <a:rPr lang="en-US" sz="2800" dirty="0">
                <a:latin typeface="Arial" panose="020B0604020202020204" pitchFamily="34" charset="0"/>
              </a:rPr>
              <a:t>–</a:t>
            </a:r>
            <a:r>
              <a:rPr lang="en-US" sz="2800" dirty="0">
                <a:latin typeface="Times New Roman" panose="02020603050405020304" pitchFamily="18" charset="0"/>
              </a:rPr>
              <a:t>96.!</a:t>
            </a:r>
            <a:r>
              <a:rPr lang="en-US" sz="2800" dirty="0">
                <a:solidFill>
                  <a:srgbClr val="FF0000"/>
                </a:solidFill>
                <a:latin typeface="Times New Roman" panose="02020603050405020304" pitchFamily="18" charset="0"/>
              </a:rPr>
              <a:t>2017</a:t>
            </a:r>
            <a:r>
              <a:rPr lang="en-US" sz="2800" dirty="0">
                <a:latin typeface="Times New Roman" panose="02020603050405020304" pitchFamily="18" charset="0"/>
              </a:rPr>
              <a:t> by American Society for Reproductive Medicine.</a:t>
            </a:r>
            <a:endParaRPr lang="nl-NL" sz="2800" dirty="0"/>
          </a:p>
        </p:txBody>
      </p:sp>
      <p:pic>
        <p:nvPicPr>
          <p:cNvPr id="4" name="Afbeelding 3">
            <a:extLst>
              <a:ext uri="{FF2B5EF4-FFF2-40B4-BE49-F238E27FC236}">
                <a16:creationId xmlns:a16="http://schemas.microsoft.com/office/drawing/2014/main" id="{A83C7297-AE5C-4F07-89A5-8D53CFA91A00}"/>
              </a:ext>
            </a:extLst>
          </p:cNvPr>
          <p:cNvPicPr>
            <a:picLocks noChangeAspect="1"/>
          </p:cNvPicPr>
          <p:nvPr/>
        </p:nvPicPr>
        <p:blipFill>
          <a:blip r:embed="rId3"/>
          <a:stretch>
            <a:fillRect/>
          </a:stretch>
        </p:blipFill>
        <p:spPr>
          <a:xfrm>
            <a:off x="697852" y="2773074"/>
            <a:ext cx="11563350" cy="3667125"/>
          </a:xfrm>
          <a:prstGeom prst="rect">
            <a:avLst/>
          </a:prstGeom>
        </p:spPr>
      </p:pic>
    </p:spTree>
    <p:extLst>
      <p:ext uri="{BB962C8B-B14F-4D97-AF65-F5344CB8AC3E}">
        <p14:creationId xmlns:p14="http://schemas.microsoft.com/office/powerpoint/2010/main" val="4137789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528637"/>
            <a:ext cx="11277600" cy="1089602"/>
          </a:xfrm>
        </p:spPr>
        <p:txBody>
          <a:bodyPr>
            <a:normAutofit fontScale="90000"/>
          </a:bodyPr>
          <a:lstStyle/>
          <a:p>
            <a:r>
              <a:rPr lang="nl-NL" dirty="0"/>
              <a:t>Mijn literatuuronderzoek samengevat:</a:t>
            </a:r>
            <a:br>
              <a:rPr lang="nl-NL" dirty="0"/>
            </a:br>
            <a:endParaRPr lang="nl-NL" dirty="0"/>
          </a:p>
        </p:txBody>
      </p:sp>
      <p:sp>
        <p:nvSpPr>
          <p:cNvPr id="3" name="Tijdelijke aanduiding voor inhoud 2">
            <a:extLst>
              <a:ext uri="{FF2B5EF4-FFF2-40B4-BE49-F238E27FC236}">
                <a16:creationId xmlns:a16="http://schemas.microsoft.com/office/drawing/2014/main" id="{113BAD2D-5EB8-483F-A526-6CDA294A2183}"/>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4" name="Tijdelijke aanduiding voor inhoud 2">
            <a:extLst>
              <a:ext uri="{FF2B5EF4-FFF2-40B4-BE49-F238E27FC236}">
                <a16:creationId xmlns:a16="http://schemas.microsoft.com/office/drawing/2014/main" id="{9A94E5E3-7427-4580-919C-AB291158BE5A}"/>
              </a:ext>
            </a:extLst>
          </p:cNvPr>
          <p:cNvSpPr txBox="1">
            <a:spLocks/>
          </p:cNvSpPr>
          <p:nvPr/>
        </p:nvSpPr>
        <p:spPr>
          <a:xfrm>
            <a:off x="838200" y="1073438"/>
            <a:ext cx="11159836" cy="51289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latin typeface="Calibri" panose="020F0502020204030204" pitchFamily="34" charset="0"/>
                <a:ea typeface="Calibri" panose="020F0502020204030204" pitchFamily="34" charset="0"/>
              </a:rPr>
              <a:t>uit 2006 de CAN = </a:t>
            </a:r>
            <a:r>
              <a:rPr lang="nl-NL" dirty="0">
                <a:solidFill>
                  <a:srgbClr val="00CC00"/>
                </a:solidFill>
                <a:latin typeface="Calibri" panose="020F0502020204030204" pitchFamily="34" charset="0"/>
                <a:ea typeface="Calibri" panose="020F0502020204030204" pitchFamily="34" charset="0"/>
              </a:rPr>
              <a:t>het zou kunnen </a:t>
            </a:r>
            <a:r>
              <a:rPr lang="nl-NL" dirty="0" err="1">
                <a:latin typeface="Calibri" panose="020F0502020204030204" pitchFamily="34" charset="0"/>
                <a:ea typeface="Calibri" panose="020F0502020204030204" pitchFamily="34" charset="0"/>
              </a:rPr>
              <a:t>obv</a:t>
            </a:r>
            <a:r>
              <a:rPr lang="nl-NL" dirty="0">
                <a:latin typeface="Calibri" panose="020F0502020204030204" pitchFamily="34" charset="0"/>
                <a:ea typeface="Calibri" panose="020F0502020204030204" pitchFamily="34" charset="0"/>
              </a:rPr>
              <a:t> </a:t>
            </a:r>
            <a:r>
              <a:rPr lang="nl-NL" dirty="0" err="1">
                <a:latin typeface="Calibri" panose="020F0502020204030204" pitchFamily="34" charset="0"/>
                <a:ea typeface="Calibri" panose="020F0502020204030204" pitchFamily="34" charset="0"/>
              </a:rPr>
              <a:t>andersmans</a:t>
            </a:r>
            <a:r>
              <a:rPr lang="nl-NL" dirty="0">
                <a:latin typeface="Calibri" panose="020F0502020204030204" pitchFamily="34" charset="0"/>
                <a:ea typeface="Calibri" panose="020F0502020204030204" pitchFamily="34" charset="0"/>
              </a:rPr>
              <a:t> onderzoek en de verwijzing naar een artikel uit 2005 die zelf zegt </a:t>
            </a:r>
            <a:r>
              <a:rPr lang="nl-NL" dirty="0">
                <a:solidFill>
                  <a:srgbClr val="FF0000"/>
                </a:solidFill>
                <a:latin typeface="Calibri" panose="020F0502020204030204" pitchFamily="34" charset="0"/>
                <a:ea typeface="Calibri" panose="020F0502020204030204" pitchFamily="34" charset="0"/>
              </a:rPr>
              <a:t>niet statistisch significant </a:t>
            </a:r>
            <a:r>
              <a:rPr lang="nl-NL" dirty="0">
                <a:latin typeface="Calibri" panose="020F0502020204030204" pitchFamily="34" charset="0"/>
                <a:ea typeface="Calibri" panose="020F0502020204030204" pitchFamily="34" charset="0"/>
              </a:rPr>
              <a:t>te zijn</a:t>
            </a:r>
          </a:p>
          <a:p>
            <a:pPr marL="0" indent="0">
              <a:buNone/>
            </a:pPr>
            <a:r>
              <a:rPr lang="nl-NL" dirty="0"/>
              <a:t>uit 2007 </a:t>
            </a:r>
            <a:r>
              <a:rPr lang="nl-NL" dirty="0">
                <a:solidFill>
                  <a:srgbClr val="FF0000"/>
                </a:solidFill>
              </a:rPr>
              <a:t>geen evidentie</a:t>
            </a:r>
            <a:r>
              <a:rPr lang="nl-NL" dirty="0"/>
              <a:t>, maar armen onderzoeksgroepen niet gelijk</a:t>
            </a:r>
            <a:endParaRPr lang="nl-NL" u="sng" dirty="0">
              <a:solidFill>
                <a:srgbClr val="000000"/>
              </a:solidFill>
              <a:latin typeface="Calibri" panose="020F0502020204030204" pitchFamily="34" charset="0"/>
            </a:endParaRPr>
          </a:p>
          <a:p>
            <a:pPr marL="0" indent="0">
              <a:buNone/>
            </a:pPr>
            <a:r>
              <a:rPr lang="nl-NL" dirty="0">
                <a:solidFill>
                  <a:srgbClr val="000000"/>
                </a:solidFill>
                <a:latin typeface="Calibri" panose="020F0502020204030204" pitchFamily="34" charset="0"/>
                <a:ea typeface="Calibri" panose="020F0502020204030204" pitchFamily="34" charset="0"/>
              </a:rPr>
              <a:t>uit 2008 </a:t>
            </a:r>
            <a:r>
              <a:rPr lang="nl-NL" dirty="0">
                <a:solidFill>
                  <a:srgbClr val="00CC00"/>
                </a:solidFill>
                <a:latin typeface="Calibri" panose="020F0502020204030204" pitchFamily="34" charset="0"/>
                <a:ea typeface="Calibri" panose="020F0502020204030204" pitchFamily="34" charset="0"/>
              </a:rPr>
              <a:t>evidentie</a:t>
            </a:r>
            <a:endParaRPr lang="nl-NL" dirty="0">
              <a:solidFill>
                <a:srgbClr val="000000"/>
              </a:solidFill>
              <a:latin typeface="Calibri" panose="020F0502020204030204" pitchFamily="34" charset="0"/>
              <a:ea typeface="Calibri" panose="020F0502020204030204" pitchFamily="34" charset="0"/>
            </a:endParaRPr>
          </a:p>
          <a:p>
            <a:pPr marL="0" indent="0">
              <a:buNone/>
            </a:pPr>
            <a:r>
              <a:rPr lang="nl-NL" dirty="0"/>
              <a:t>uit 2009 </a:t>
            </a:r>
            <a:r>
              <a:rPr lang="nl-NL" dirty="0">
                <a:solidFill>
                  <a:srgbClr val="FF0000"/>
                </a:solidFill>
              </a:rPr>
              <a:t>geen evidentie</a:t>
            </a:r>
            <a:endParaRPr lang="nl-NL" dirty="0">
              <a:solidFill>
                <a:srgbClr val="FF0000"/>
              </a:solidFill>
              <a:effectLst/>
              <a:latin typeface="Calibri" panose="020F0502020204030204" pitchFamily="34" charset="0"/>
              <a:ea typeface="Calibri" panose="020F0502020204030204" pitchFamily="34" charset="0"/>
            </a:endParaRPr>
          </a:p>
          <a:p>
            <a:pPr marL="0" indent="0">
              <a:buNone/>
            </a:pPr>
            <a:r>
              <a:rPr lang="nl-NL" dirty="0">
                <a:solidFill>
                  <a:srgbClr val="000000"/>
                </a:solidFill>
                <a:effectLst/>
                <a:latin typeface="Calibri" panose="020F0502020204030204" pitchFamily="34" charset="0"/>
                <a:ea typeface="Calibri" panose="020F0502020204030204" pitchFamily="34" charset="0"/>
              </a:rPr>
              <a:t>uit 2013 </a:t>
            </a:r>
            <a:r>
              <a:rPr lang="nl-NL" dirty="0">
                <a:solidFill>
                  <a:srgbClr val="FF0000"/>
                </a:solidFill>
                <a:effectLst/>
                <a:latin typeface="Calibri" panose="020F0502020204030204" pitchFamily="34" charset="0"/>
                <a:ea typeface="Calibri" panose="020F0502020204030204" pitchFamily="34" charset="0"/>
              </a:rPr>
              <a:t>wordt niet geadviseerd</a:t>
            </a:r>
          </a:p>
          <a:p>
            <a:pPr marL="0" indent="0">
              <a:buNone/>
            </a:pPr>
            <a:r>
              <a:rPr lang="nl-NL" dirty="0">
                <a:solidFill>
                  <a:srgbClr val="000000"/>
                </a:solidFill>
                <a:effectLst/>
                <a:latin typeface="Calibri" panose="020F0502020204030204" pitchFamily="34" charset="0"/>
                <a:ea typeface="Calibri" panose="020F0502020204030204" pitchFamily="34" charset="0"/>
              </a:rPr>
              <a:t>uit 2014 review 8 studies die zegt </a:t>
            </a:r>
            <a:r>
              <a:rPr lang="nl-NL" dirty="0" err="1">
                <a:solidFill>
                  <a:srgbClr val="00CC00"/>
                </a:solidFill>
                <a:effectLst/>
                <a:latin typeface="Calibri" panose="020F0502020204030204" pitchFamily="34" charset="0"/>
                <a:ea typeface="Calibri" panose="020F0502020204030204" pitchFamily="34" charset="0"/>
              </a:rPr>
              <a:t>very</a:t>
            </a:r>
            <a:r>
              <a:rPr lang="nl-NL" dirty="0">
                <a:solidFill>
                  <a:srgbClr val="00CC00"/>
                </a:solidFill>
                <a:effectLst/>
                <a:latin typeface="Calibri" panose="020F0502020204030204" pitchFamily="34" charset="0"/>
                <a:ea typeface="Calibri" panose="020F0502020204030204" pitchFamily="34" charset="0"/>
              </a:rPr>
              <a:t> </a:t>
            </a:r>
            <a:r>
              <a:rPr lang="nl-NL" dirty="0" err="1">
                <a:solidFill>
                  <a:srgbClr val="00CC00"/>
                </a:solidFill>
                <a:effectLst/>
                <a:latin typeface="Calibri" panose="020F0502020204030204" pitchFamily="34" charset="0"/>
                <a:ea typeface="Calibri" panose="020F0502020204030204" pitchFamily="34" charset="0"/>
              </a:rPr>
              <a:t>little</a:t>
            </a:r>
            <a:r>
              <a:rPr lang="nl-NL" dirty="0">
                <a:solidFill>
                  <a:srgbClr val="00CC00"/>
                </a:solidFill>
                <a:effectLst/>
                <a:latin typeface="Calibri" panose="020F0502020204030204" pitchFamily="34" charset="0"/>
                <a:ea typeface="Calibri" panose="020F0502020204030204" pitchFamily="34" charset="0"/>
              </a:rPr>
              <a:t> </a:t>
            </a:r>
            <a:r>
              <a:rPr lang="nl-NL" dirty="0" err="1">
                <a:solidFill>
                  <a:srgbClr val="00CC00"/>
                </a:solidFill>
                <a:effectLst/>
                <a:latin typeface="Calibri" panose="020F0502020204030204" pitchFamily="34" charset="0"/>
                <a:ea typeface="Calibri" panose="020F0502020204030204" pitchFamily="34" charset="0"/>
              </a:rPr>
              <a:t>evidence</a:t>
            </a:r>
            <a:endParaRPr lang="nl-NL" dirty="0">
              <a:solidFill>
                <a:srgbClr val="00CC00"/>
              </a:solidFill>
              <a:effectLst/>
              <a:latin typeface="Calibri" panose="020F0502020204030204" pitchFamily="34" charset="0"/>
              <a:ea typeface="Calibri" panose="020F0502020204030204" pitchFamily="34" charset="0"/>
            </a:endParaRPr>
          </a:p>
          <a:p>
            <a:pPr marL="0" indent="0">
              <a:buNone/>
            </a:pPr>
            <a:r>
              <a:rPr lang="nl-NL" dirty="0">
                <a:solidFill>
                  <a:srgbClr val="000000"/>
                </a:solidFill>
                <a:effectLst/>
                <a:latin typeface="Calibri" panose="020F0502020204030204" pitchFamily="34" charset="0"/>
                <a:ea typeface="Calibri" panose="020F0502020204030204" pitchFamily="34" charset="0"/>
              </a:rPr>
              <a:t>uit 2017 </a:t>
            </a:r>
            <a:r>
              <a:rPr lang="nl-NL" dirty="0">
                <a:solidFill>
                  <a:srgbClr val="00CC00"/>
                </a:solidFill>
                <a:effectLst/>
                <a:latin typeface="Calibri" panose="020F0502020204030204" pitchFamily="34" charset="0"/>
                <a:ea typeface="Calibri" panose="020F0502020204030204" pitchFamily="34" charset="0"/>
              </a:rPr>
              <a:t>fair </a:t>
            </a:r>
            <a:r>
              <a:rPr lang="nl-NL" dirty="0" err="1">
                <a:solidFill>
                  <a:srgbClr val="00CC00"/>
                </a:solidFill>
                <a:effectLst/>
                <a:latin typeface="Calibri" panose="020F0502020204030204" pitchFamily="34" charset="0"/>
                <a:ea typeface="Calibri" panose="020F0502020204030204" pitchFamily="34" charset="0"/>
              </a:rPr>
              <a:t>evidence</a:t>
            </a:r>
            <a:r>
              <a:rPr lang="nl-NL" dirty="0">
                <a:solidFill>
                  <a:srgbClr val="00CC00"/>
                </a:solidFill>
                <a:effectLst/>
                <a:latin typeface="Calibri" panose="020F0502020204030204" pitchFamily="34" charset="0"/>
                <a:ea typeface="Calibri" panose="020F0502020204030204" pitchFamily="34" charset="0"/>
              </a:rPr>
              <a:t> </a:t>
            </a:r>
            <a:r>
              <a:rPr lang="nl-NL" dirty="0" err="1">
                <a:solidFill>
                  <a:srgbClr val="000000"/>
                </a:solidFill>
                <a:effectLst/>
                <a:latin typeface="Calibri" panose="020F0502020204030204" pitchFamily="34" charset="0"/>
                <a:ea typeface="Calibri" panose="020F0502020204030204" pitchFamily="34" charset="0"/>
              </a:rPr>
              <a:t>obv</a:t>
            </a:r>
            <a:r>
              <a:rPr lang="nl-NL" dirty="0">
                <a:solidFill>
                  <a:srgbClr val="000000"/>
                </a:solidFill>
                <a:latin typeface="Calibri" panose="020F0502020204030204" pitchFamily="34" charset="0"/>
                <a:ea typeface="Calibri" panose="020F0502020204030204" pitchFamily="34" charset="0"/>
              </a:rPr>
              <a:t> 1 studie </a:t>
            </a:r>
            <a:r>
              <a:rPr lang="nl-NL" dirty="0">
                <a:solidFill>
                  <a:srgbClr val="000000"/>
                </a:solidFill>
                <a:effectLst/>
                <a:latin typeface="Calibri" panose="020F0502020204030204" pitchFamily="34" charset="0"/>
                <a:ea typeface="Calibri" panose="020F0502020204030204" pitchFamily="34" charset="0"/>
              </a:rPr>
              <a:t>uit 2011 en die studie uit 2007 (die hier staat onder 2008)  </a:t>
            </a:r>
          </a:p>
          <a:p>
            <a:pPr marL="0" indent="0">
              <a:buNone/>
            </a:pPr>
            <a:r>
              <a:rPr lang="nl-NL" dirty="0"/>
              <a:t>uit 2017 review 7 studies </a:t>
            </a:r>
            <a:r>
              <a:rPr lang="nl-NL" dirty="0">
                <a:solidFill>
                  <a:srgbClr val="FF0000"/>
                </a:solidFill>
              </a:rPr>
              <a:t>geen evidentie</a:t>
            </a:r>
            <a:endParaRPr lang="nl-NL" dirty="0">
              <a:solidFill>
                <a:srgbClr val="FF0000"/>
              </a:solidFill>
              <a:effectLst/>
              <a:latin typeface="Calibri" panose="020F0502020204030204" pitchFamily="34" charset="0"/>
              <a:ea typeface="Calibri" panose="020F0502020204030204" pitchFamily="34" charset="0"/>
            </a:endParaRPr>
          </a:p>
          <a:p>
            <a:pPr marL="0" indent="0">
              <a:buNone/>
            </a:pPr>
            <a:endParaRPr lang="en-US" sz="1600" dirty="0">
              <a:effectLst/>
            </a:endParaRPr>
          </a:p>
          <a:p>
            <a:endParaRPr lang="nl-NL" sz="2400" dirty="0"/>
          </a:p>
          <a:p>
            <a:endParaRPr lang="nl-NL" sz="1800" dirty="0"/>
          </a:p>
          <a:p>
            <a:pPr marL="0" indent="0">
              <a:buNone/>
            </a:pPr>
            <a:endParaRPr lang="nl-NL" sz="1800" u="sng" dirty="0">
              <a:solidFill>
                <a:srgbClr val="000000"/>
              </a:solidFill>
              <a:effectLst/>
              <a:latin typeface="Calibri" panose="020F0502020204030204" pitchFamily="34" charset="0"/>
              <a:ea typeface="Calibri" panose="020F0502020204030204" pitchFamily="34" charset="0"/>
            </a:endParaRPr>
          </a:p>
          <a:p>
            <a:endParaRPr lang="nl-NL" sz="1800" dirty="0">
              <a:effectLst/>
              <a:latin typeface="Calibri" panose="020F0502020204030204" pitchFamily="34" charset="0"/>
              <a:ea typeface="Calibri" panose="020F0502020204030204" pitchFamily="34" charset="0"/>
            </a:endParaRPr>
          </a:p>
          <a:p>
            <a:endParaRPr lang="nl-NL" sz="1800" dirty="0">
              <a:effectLst/>
              <a:latin typeface="Calibri" panose="020F0502020204030204" pitchFamily="34" charset="0"/>
              <a:ea typeface="Calibri" panose="020F0502020204030204" pitchFamily="34" charset="0"/>
            </a:endParaRPr>
          </a:p>
          <a:p>
            <a:endParaRPr lang="nl-NL" dirty="0"/>
          </a:p>
        </p:txBody>
      </p:sp>
    </p:spTree>
    <p:extLst>
      <p:ext uri="{BB962C8B-B14F-4D97-AF65-F5344CB8AC3E}">
        <p14:creationId xmlns:p14="http://schemas.microsoft.com/office/powerpoint/2010/main" val="2949170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64A0ED-1C5C-4798-8C1B-92E16953A89C}"/>
              </a:ext>
            </a:extLst>
          </p:cNvPr>
          <p:cNvSpPr>
            <a:spLocks noGrp="1"/>
          </p:cNvSpPr>
          <p:nvPr>
            <p:ph type="title"/>
          </p:nvPr>
        </p:nvSpPr>
        <p:spPr>
          <a:xfrm>
            <a:off x="838200" y="365125"/>
            <a:ext cx="10515600" cy="5952548"/>
          </a:xfrm>
        </p:spPr>
        <p:txBody>
          <a:bodyPr>
            <a:normAutofit fontScale="90000"/>
          </a:bodyPr>
          <a:lstStyle/>
          <a:p>
            <a:r>
              <a:rPr lang="nl-NL" b="1" dirty="0"/>
              <a:t>Kortom tijd voor onze eigen resultaten FKT 2020 qua mucus / bloed: </a:t>
            </a:r>
            <a:br>
              <a:rPr lang="nl-NL" dirty="0"/>
            </a:br>
            <a:br>
              <a:rPr lang="nl-NL" dirty="0"/>
            </a:br>
            <a:r>
              <a:rPr lang="nl-NL" dirty="0"/>
              <a:t>Bij IVF / ICSI: 391 - 89 niet ingevuld= 302</a:t>
            </a:r>
            <a:br>
              <a:rPr lang="nl-NL" dirty="0"/>
            </a:br>
            <a:r>
              <a:rPr lang="nl-NL" dirty="0"/>
              <a:t>Tip met mucus 45, met bloed 22, met mucus en bloed 32 en schoon 203</a:t>
            </a:r>
            <a:br>
              <a:rPr lang="nl-NL" dirty="0"/>
            </a:br>
            <a:br>
              <a:rPr lang="nl-NL" dirty="0"/>
            </a:br>
            <a:r>
              <a:rPr lang="nl-NL" dirty="0"/>
              <a:t>Bij CRYO: 433 - 35 niet ingevuld= 398</a:t>
            </a:r>
            <a:br>
              <a:rPr lang="nl-NL" dirty="0"/>
            </a:br>
            <a:r>
              <a:rPr lang="nl-NL" dirty="0"/>
              <a:t>Tip met mucus 55, met bloed 69, met mucus en bloed 39 en schoon 235</a:t>
            </a:r>
          </a:p>
        </p:txBody>
      </p:sp>
      <p:pic>
        <p:nvPicPr>
          <p:cNvPr id="4" name="Afbeelding 3">
            <a:extLst>
              <a:ext uri="{FF2B5EF4-FFF2-40B4-BE49-F238E27FC236}">
                <a16:creationId xmlns:a16="http://schemas.microsoft.com/office/drawing/2014/main" id="{2B5E9A05-33E5-4129-B273-566B25872793}"/>
              </a:ext>
            </a:extLst>
          </p:cNvPr>
          <p:cNvPicPr>
            <a:picLocks noChangeAspect="1"/>
          </p:cNvPicPr>
          <p:nvPr/>
        </p:nvPicPr>
        <p:blipFill>
          <a:blip r:embed="rId2"/>
          <a:stretch>
            <a:fillRect/>
          </a:stretch>
        </p:blipFill>
        <p:spPr>
          <a:xfrm>
            <a:off x="38100" y="0"/>
            <a:ext cx="800100" cy="1971675"/>
          </a:xfrm>
          <a:prstGeom prst="rect">
            <a:avLst/>
          </a:prstGeom>
        </p:spPr>
      </p:pic>
    </p:spTree>
    <p:extLst>
      <p:ext uri="{BB962C8B-B14F-4D97-AF65-F5344CB8AC3E}">
        <p14:creationId xmlns:p14="http://schemas.microsoft.com/office/powerpoint/2010/main" val="1258336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a:t>CRYO: 433 pogingen, bij 35 niets ingevuld = 398 compleet, </a:t>
            </a:r>
            <a:r>
              <a:rPr lang="nl-NL" sz="4000" dirty="0">
                <a:solidFill>
                  <a:srgbClr val="FF0000"/>
                </a:solidFill>
              </a:rPr>
              <a:t>maar mag nog verder uitgezocht</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793974789"/>
              </p:ext>
            </p:extLst>
          </p:nvPr>
        </p:nvGraphicFramePr>
        <p:xfrm>
          <a:off x="838200" y="1825624"/>
          <a:ext cx="10515600" cy="4228812"/>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752600">
                  <a:extLst>
                    <a:ext uri="{9D8B030D-6E8A-4147-A177-3AD203B41FA5}">
                      <a16:colId xmlns:a16="http://schemas.microsoft.com/office/drawing/2014/main" val="20004"/>
                    </a:ext>
                  </a:extLst>
                </a:gridCol>
                <a:gridCol w="1752600">
                  <a:extLst>
                    <a:ext uri="{9D8B030D-6E8A-4147-A177-3AD203B41FA5}">
                      <a16:colId xmlns:a16="http://schemas.microsoft.com/office/drawing/2014/main" val="20005"/>
                    </a:ext>
                  </a:extLst>
                </a:gridCol>
              </a:tblGrid>
              <a:tr h="1057203">
                <a:tc>
                  <a:txBody>
                    <a:bodyPr/>
                    <a:lstStyle/>
                    <a:p>
                      <a:endParaRPr lang="nl-NL" dirty="0"/>
                    </a:p>
                  </a:txBody>
                  <a:tcPr/>
                </a:tc>
                <a:tc>
                  <a:txBody>
                    <a:bodyPr/>
                    <a:lstStyle/>
                    <a:p>
                      <a:r>
                        <a:rPr lang="nl-NL" dirty="0" err="1"/>
                        <a:t>ET’s</a:t>
                      </a:r>
                      <a:endParaRPr lang="nl-NL" dirty="0"/>
                    </a:p>
                  </a:txBody>
                  <a:tcPr/>
                </a:tc>
                <a:tc>
                  <a:txBody>
                    <a:bodyPr/>
                    <a:lstStyle/>
                    <a:p>
                      <a:r>
                        <a:rPr lang="nl-NL" dirty="0"/>
                        <a:t>Tip met bloed</a:t>
                      </a:r>
                    </a:p>
                  </a:txBody>
                  <a:tcPr/>
                </a:tc>
                <a:tc>
                  <a:txBody>
                    <a:bodyPr/>
                    <a:lstStyle/>
                    <a:p>
                      <a:r>
                        <a:rPr lang="nl-NL" dirty="0"/>
                        <a:t>Tip met mucus</a:t>
                      </a:r>
                    </a:p>
                  </a:txBody>
                  <a:tcPr/>
                </a:tc>
                <a:tc>
                  <a:txBody>
                    <a:bodyPr/>
                    <a:lstStyle/>
                    <a:p>
                      <a:r>
                        <a:rPr lang="nl-NL" dirty="0"/>
                        <a:t>Tip met bloed en mucus</a:t>
                      </a:r>
                    </a:p>
                  </a:txBody>
                  <a:tcPr/>
                </a:tc>
                <a:tc>
                  <a:txBody>
                    <a:bodyPr/>
                    <a:lstStyle/>
                    <a:p>
                      <a:r>
                        <a:rPr lang="nl-NL" dirty="0"/>
                        <a:t>Tip schoon</a:t>
                      </a:r>
                    </a:p>
                  </a:txBody>
                  <a:tcPr/>
                </a:tc>
                <a:extLst>
                  <a:ext uri="{0D108BD9-81ED-4DB2-BD59-A6C34878D82A}">
                    <a16:rowId xmlns:a16="http://schemas.microsoft.com/office/drawing/2014/main" val="10000"/>
                  </a:ext>
                </a:extLst>
              </a:tr>
              <a:tr h="1057203">
                <a:tc>
                  <a:txBody>
                    <a:bodyPr/>
                    <a:lstStyle/>
                    <a:p>
                      <a:r>
                        <a:rPr lang="nl-NL" dirty="0" err="1"/>
                        <a:t>ET’s</a:t>
                      </a:r>
                      <a:r>
                        <a:rPr lang="nl-NL" dirty="0"/>
                        <a:t> </a:t>
                      </a:r>
                    </a:p>
                  </a:txBody>
                  <a:tcPr/>
                </a:tc>
                <a:tc>
                  <a:txBody>
                    <a:bodyPr/>
                    <a:lstStyle/>
                    <a:p>
                      <a:r>
                        <a:rPr lang="nl-NL" dirty="0"/>
                        <a:t>398</a:t>
                      </a:r>
                    </a:p>
                  </a:txBody>
                  <a:tcPr/>
                </a:tc>
                <a:tc>
                  <a:txBody>
                    <a:bodyPr/>
                    <a:lstStyle/>
                    <a:p>
                      <a:r>
                        <a:rPr lang="nl-NL" dirty="0"/>
                        <a:t>69 (17,3%)</a:t>
                      </a:r>
                    </a:p>
                  </a:txBody>
                  <a:tcPr/>
                </a:tc>
                <a:tc>
                  <a:txBody>
                    <a:bodyPr/>
                    <a:lstStyle/>
                    <a:p>
                      <a:r>
                        <a:rPr lang="nl-NL" dirty="0"/>
                        <a:t>55 (13,8%)</a:t>
                      </a:r>
                    </a:p>
                  </a:txBody>
                  <a:tcPr/>
                </a:tc>
                <a:tc>
                  <a:txBody>
                    <a:bodyPr/>
                    <a:lstStyle/>
                    <a:p>
                      <a:r>
                        <a:rPr lang="nl-NL" dirty="0"/>
                        <a:t>39 (9,8%)</a:t>
                      </a:r>
                    </a:p>
                  </a:txBody>
                  <a:tcPr/>
                </a:tc>
                <a:tc>
                  <a:txBody>
                    <a:bodyPr/>
                    <a:lstStyle/>
                    <a:p>
                      <a:r>
                        <a:rPr lang="nl-NL" dirty="0"/>
                        <a:t>235 (59%)</a:t>
                      </a:r>
                    </a:p>
                  </a:txBody>
                  <a:tcPr/>
                </a:tc>
                <a:extLst>
                  <a:ext uri="{0D108BD9-81ED-4DB2-BD59-A6C34878D82A}">
                    <a16:rowId xmlns:a16="http://schemas.microsoft.com/office/drawing/2014/main" val="10001"/>
                  </a:ext>
                </a:extLst>
              </a:tr>
              <a:tr h="1057203">
                <a:tc>
                  <a:txBody>
                    <a:bodyPr/>
                    <a:lstStyle/>
                    <a:p>
                      <a:r>
                        <a:rPr lang="nl-NL" dirty="0"/>
                        <a:t>zwanger</a:t>
                      </a:r>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0002"/>
                  </a:ext>
                </a:extLst>
              </a:tr>
              <a:tr h="1057203">
                <a:tc>
                  <a:txBody>
                    <a:bodyPr/>
                    <a:lstStyle/>
                    <a:p>
                      <a:r>
                        <a:rPr lang="nl-NL" dirty="0"/>
                        <a:t>%</a:t>
                      </a:r>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03043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a:t>IVF / ICSI: 391 pogingen, bij 89 niets ingevuld=302 compleet:</a:t>
            </a:r>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3609657638"/>
              </p:ext>
            </p:extLst>
          </p:nvPr>
        </p:nvGraphicFramePr>
        <p:xfrm>
          <a:off x="838200" y="1825621"/>
          <a:ext cx="10494816" cy="4298088"/>
        </p:xfrm>
        <a:graphic>
          <a:graphicData uri="http://schemas.openxmlformats.org/drawingml/2006/table">
            <a:tbl>
              <a:tblPr firstRow="1" bandRow="1">
                <a:tableStyleId>{5C22544A-7EE6-4342-B048-85BDC9FD1C3A}</a:tableStyleId>
              </a:tblPr>
              <a:tblGrid>
                <a:gridCol w="1749136">
                  <a:extLst>
                    <a:ext uri="{9D8B030D-6E8A-4147-A177-3AD203B41FA5}">
                      <a16:colId xmlns:a16="http://schemas.microsoft.com/office/drawing/2014/main" val="20000"/>
                    </a:ext>
                  </a:extLst>
                </a:gridCol>
                <a:gridCol w="1749136">
                  <a:extLst>
                    <a:ext uri="{9D8B030D-6E8A-4147-A177-3AD203B41FA5}">
                      <a16:colId xmlns:a16="http://schemas.microsoft.com/office/drawing/2014/main" val="20001"/>
                    </a:ext>
                  </a:extLst>
                </a:gridCol>
                <a:gridCol w="1749136">
                  <a:extLst>
                    <a:ext uri="{9D8B030D-6E8A-4147-A177-3AD203B41FA5}">
                      <a16:colId xmlns:a16="http://schemas.microsoft.com/office/drawing/2014/main" val="20002"/>
                    </a:ext>
                  </a:extLst>
                </a:gridCol>
                <a:gridCol w="1749136">
                  <a:extLst>
                    <a:ext uri="{9D8B030D-6E8A-4147-A177-3AD203B41FA5}">
                      <a16:colId xmlns:a16="http://schemas.microsoft.com/office/drawing/2014/main" val="20003"/>
                    </a:ext>
                  </a:extLst>
                </a:gridCol>
                <a:gridCol w="1749136">
                  <a:extLst>
                    <a:ext uri="{9D8B030D-6E8A-4147-A177-3AD203B41FA5}">
                      <a16:colId xmlns:a16="http://schemas.microsoft.com/office/drawing/2014/main" val="20004"/>
                    </a:ext>
                  </a:extLst>
                </a:gridCol>
                <a:gridCol w="1749136">
                  <a:extLst>
                    <a:ext uri="{9D8B030D-6E8A-4147-A177-3AD203B41FA5}">
                      <a16:colId xmlns:a16="http://schemas.microsoft.com/office/drawing/2014/main" val="20005"/>
                    </a:ext>
                  </a:extLst>
                </a:gridCol>
              </a:tblGrid>
              <a:tr h="1074522">
                <a:tc>
                  <a:txBody>
                    <a:bodyPr/>
                    <a:lstStyle/>
                    <a:p>
                      <a:endParaRPr lang="nl-NL" dirty="0"/>
                    </a:p>
                  </a:txBody>
                  <a:tcPr/>
                </a:tc>
                <a:tc>
                  <a:txBody>
                    <a:bodyPr/>
                    <a:lstStyle/>
                    <a:p>
                      <a:r>
                        <a:rPr lang="nl-NL" dirty="0" err="1"/>
                        <a:t>ET’s</a:t>
                      </a:r>
                      <a:endParaRPr lang="nl-NL" dirty="0"/>
                    </a:p>
                  </a:txBody>
                  <a:tcPr/>
                </a:tc>
                <a:tc>
                  <a:txBody>
                    <a:bodyPr/>
                    <a:lstStyle/>
                    <a:p>
                      <a:r>
                        <a:rPr lang="nl-NL" dirty="0"/>
                        <a:t>Tip met bloed </a:t>
                      </a:r>
                    </a:p>
                  </a:txBody>
                  <a:tcPr/>
                </a:tc>
                <a:tc>
                  <a:txBody>
                    <a:bodyPr/>
                    <a:lstStyle/>
                    <a:p>
                      <a:r>
                        <a:rPr lang="nl-NL" dirty="0"/>
                        <a:t>Tip met mucus</a:t>
                      </a:r>
                    </a:p>
                  </a:txBody>
                  <a:tcPr/>
                </a:tc>
                <a:tc>
                  <a:txBody>
                    <a:bodyPr/>
                    <a:lstStyle/>
                    <a:p>
                      <a:r>
                        <a:rPr lang="nl-NL" dirty="0"/>
                        <a:t>Tip met mucus en bloed</a:t>
                      </a:r>
                      <a:r>
                        <a:rPr lang="nl-NL" baseline="0" dirty="0"/>
                        <a:t> </a:t>
                      </a:r>
                      <a:endParaRPr lang="nl-NL" dirty="0"/>
                    </a:p>
                  </a:txBody>
                  <a:tcPr/>
                </a:tc>
                <a:tc>
                  <a:txBody>
                    <a:bodyPr/>
                    <a:lstStyle/>
                    <a:p>
                      <a:r>
                        <a:rPr lang="nl-NL" dirty="0"/>
                        <a:t>Tip schoon</a:t>
                      </a:r>
                    </a:p>
                  </a:txBody>
                  <a:tcPr/>
                </a:tc>
                <a:extLst>
                  <a:ext uri="{0D108BD9-81ED-4DB2-BD59-A6C34878D82A}">
                    <a16:rowId xmlns:a16="http://schemas.microsoft.com/office/drawing/2014/main" val="10000"/>
                  </a:ext>
                </a:extLst>
              </a:tr>
              <a:tr h="1074522">
                <a:tc>
                  <a:txBody>
                    <a:bodyPr/>
                    <a:lstStyle/>
                    <a:p>
                      <a:r>
                        <a:rPr lang="nl-NL" dirty="0" err="1"/>
                        <a:t>ET’s</a:t>
                      </a:r>
                      <a:endParaRPr lang="nl-NL" dirty="0"/>
                    </a:p>
                  </a:txBody>
                  <a:tcPr/>
                </a:tc>
                <a:tc>
                  <a:txBody>
                    <a:bodyPr/>
                    <a:lstStyle/>
                    <a:p>
                      <a:r>
                        <a:rPr lang="nl-NL" dirty="0"/>
                        <a:t>302</a:t>
                      </a:r>
                    </a:p>
                  </a:txBody>
                  <a:tcPr/>
                </a:tc>
                <a:tc>
                  <a:txBody>
                    <a:bodyPr/>
                    <a:lstStyle/>
                    <a:p>
                      <a:r>
                        <a:rPr lang="nl-NL" dirty="0"/>
                        <a:t>22 (7,3%)</a:t>
                      </a:r>
                    </a:p>
                  </a:txBody>
                  <a:tcPr/>
                </a:tc>
                <a:tc>
                  <a:txBody>
                    <a:bodyPr/>
                    <a:lstStyle/>
                    <a:p>
                      <a:r>
                        <a:rPr lang="nl-NL" dirty="0"/>
                        <a:t>45 (14,9%)</a:t>
                      </a:r>
                    </a:p>
                  </a:txBody>
                  <a:tcPr/>
                </a:tc>
                <a:tc>
                  <a:txBody>
                    <a:bodyPr/>
                    <a:lstStyle/>
                    <a:p>
                      <a:r>
                        <a:rPr lang="nl-NL" dirty="0"/>
                        <a:t>32 (10,6%)</a:t>
                      </a:r>
                    </a:p>
                  </a:txBody>
                  <a:tcPr/>
                </a:tc>
                <a:tc>
                  <a:txBody>
                    <a:bodyPr/>
                    <a:lstStyle/>
                    <a:p>
                      <a:r>
                        <a:rPr lang="nl-NL" dirty="0"/>
                        <a:t>203 (67,2%)</a:t>
                      </a:r>
                    </a:p>
                  </a:txBody>
                  <a:tcPr/>
                </a:tc>
                <a:extLst>
                  <a:ext uri="{0D108BD9-81ED-4DB2-BD59-A6C34878D82A}">
                    <a16:rowId xmlns:a16="http://schemas.microsoft.com/office/drawing/2014/main" val="10001"/>
                  </a:ext>
                </a:extLst>
              </a:tr>
              <a:tr h="1074522">
                <a:tc>
                  <a:txBody>
                    <a:bodyPr/>
                    <a:lstStyle/>
                    <a:p>
                      <a:r>
                        <a:rPr lang="nl-NL" dirty="0"/>
                        <a:t>zwanger</a:t>
                      </a:r>
                    </a:p>
                  </a:txBody>
                  <a:tcPr/>
                </a:tc>
                <a:tc>
                  <a:txBody>
                    <a:bodyPr/>
                    <a:lstStyle/>
                    <a:p>
                      <a:r>
                        <a:rPr lang="nl-NL" dirty="0"/>
                        <a:t>103</a:t>
                      </a:r>
                    </a:p>
                  </a:txBody>
                  <a:tcPr/>
                </a:tc>
                <a:tc>
                  <a:txBody>
                    <a:bodyPr/>
                    <a:lstStyle/>
                    <a:p>
                      <a:r>
                        <a:rPr lang="nl-NL" dirty="0"/>
                        <a:t>10 (9,7%)</a:t>
                      </a:r>
                    </a:p>
                  </a:txBody>
                  <a:tcPr/>
                </a:tc>
                <a:tc>
                  <a:txBody>
                    <a:bodyPr/>
                    <a:lstStyle/>
                    <a:p>
                      <a:r>
                        <a:rPr lang="nl-NL" dirty="0"/>
                        <a:t>14 (13,5%)</a:t>
                      </a:r>
                    </a:p>
                  </a:txBody>
                  <a:tcPr/>
                </a:tc>
                <a:tc>
                  <a:txBody>
                    <a:bodyPr/>
                    <a:lstStyle/>
                    <a:p>
                      <a:r>
                        <a:rPr lang="nl-NL" dirty="0"/>
                        <a:t>14 (13,5%)</a:t>
                      </a:r>
                    </a:p>
                  </a:txBody>
                  <a:tcPr/>
                </a:tc>
                <a:tc>
                  <a:txBody>
                    <a:bodyPr/>
                    <a:lstStyle/>
                    <a:p>
                      <a:r>
                        <a:rPr lang="nl-NL" dirty="0"/>
                        <a:t>65 (63%)</a:t>
                      </a:r>
                    </a:p>
                  </a:txBody>
                  <a:tcPr/>
                </a:tc>
                <a:extLst>
                  <a:ext uri="{0D108BD9-81ED-4DB2-BD59-A6C34878D82A}">
                    <a16:rowId xmlns:a16="http://schemas.microsoft.com/office/drawing/2014/main" val="10002"/>
                  </a:ext>
                </a:extLst>
              </a:tr>
              <a:tr h="1074522">
                <a:tc>
                  <a:txBody>
                    <a:bodyPr/>
                    <a:lstStyle/>
                    <a:p>
                      <a:r>
                        <a:rPr lang="nl-NL" dirty="0"/>
                        <a:t>%</a:t>
                      </a:r>
                    </a:p>
                  </a:txBody>
                  <a:tcPr/>
                </a:tc>
                <a:tc>
                  <a:txBody>
                    <a:bodyPr/>
                    <a:lstStyle/>
                    <a:p>
                      <a:r>
                        <a:rPr lang="nl-NL" dirty="0"/>
                        <a:t>34%</a:t>
                      </a:r>
                    </a:p>
                  </a:txBody>
                  <a:tcPr/>
                </a:tc>
                <a:tc>
                  <a:txBody>
                    <a:bodyPr/>
                    <a:lstStyle/>
                    <a:p>
                      <a:r>
                        <a:rPr lang="nl-NL" dirty="0"/>
                        <a:t>45%</a:t>
                      </a:r>
                    </a:p>
                  </a:txBody>
                  <a:tcPr/>
                </a:tc>
                <a:tc>
                  <a:txBody>
                    <a:bodyPr/>
                    <a:lstStyle/>
                    <a:p>
                      <a:r>
                        <a:rPr lang="nl-NL" dirty="0"/>
                        <a:t>31%</a:t>
                      </a:r>
                    </a:p>
                  </a:txBody>
                  <a:tcPr/>
                </a:tc>
                <a:tc>
                  <a:txBody>
                    <a:bodyPr/>
                    <a:lstStyle/>
                    <a:p>
                      <a:r>
                        <a:rPr lang="nl-NL" dirty="0"/>
                        <a:t>44%</a:t>
                      </a:r>
                    </a:p>
                  </a:txBody>
                  <a:tcPr/>
                </a:tc>
                <a:tc>
                  <a:txBody>
                    <a:bodyPr/>
                    <a:lstStyle/>
                    <a:p>
                      <a:r>
                        <a:rPr lang="nl-NL" dirty="0"/>
                        <a:t>32%</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49668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AAFB2B-2C3D-4CC1-8582-99312DC8174F}"/>
              </a:ext>
            </a:extLst>
          </p:cNvPr>
          <p:cNvSpPr>
            <a:spLocks noGrp="1"/>
          </p:cNvSpPr>
          <p:nvPr>
            <p:ph type="title"/>
          </p:nvPr>
        </p:nvSpPr>
        <p:spPr/>
        <p:txBody>
          <a:bodyPr/>
          <a:lstStyle/>
          <a:p>
            <a:r>
              <a:rPr lang="nl-NL" dirty="0"/>
              <a:t>En ook als je tip met bloed en met mucus en met bloed en mucus samenvoegt: </a:t>
            </a:r>
          </a:p>
        </p:txBody>
      </p:sp>
      <p:graphicFrame>
        <p:nvGraphicFramePr>
          <p:cNvPr id="4" name="Tabel 4">
            <a:extLst>
              <a:ext uri="{FF2B5EF4-FFF2-40B4-BE49-F238E27FC236}">
                <a16:creationId xmlns:a16="http://schemas.microsoft.com/office/drawing/2014/main" id="{C2E64ABC-1DEF-4932-864A-370A8000C471}"/>
              </a:ext>
            </a:extLst>
          </p:cNvPr>
          <p:cNvGraphicFramePr>
            <a:graphicFrameLocks noGrp="1"/>
          </p:cNvGraphicFramePr>
          <p:nvPr>
            <p:ph idx="1"/>
            <p:extLst>
              <p:ext uri="{D42A27DB-BD31-4B8C-83A1-F6EECF244321}">
                <p14:modId xmlns:p14="http://schemas.microsoft.com/office/powerpoint/2010/main" val="3117363212"/>
              </p:ext>
            </p:extLst>
          </p:nvPr>
        </p:nvGraphicFramePr>
        <p:xfrm>
          <a:off x="838200" y="1825625"/>
          <a:ext cx="8412480" cy="425652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766625770"/>
                    </a:ext>
                  </a:extLst>
                </a:gridCol>
                <a:gridCol w="2103120">
                  <a:extLst>
                    <a:ext uri="{9D8B030D-6E8A-4147-A177-3AD203B41FA5}">
                      <a16:colId xmlns:a16="http://schemas.microsoft.com/office/drawing/2014/main" val="3546659575"/>
                    </a:ext>
                  </a:extLst>
                </a:gridCol>
                <a:gridCol w="2103120">
                  <a:extLst>
                    <a:ext uri="{9D8B030D-6E8A-4147-A177-3AD203B41FA5}">
                      <a16:colId xmlns:a16="http://schemas.microsoft.com/office/drawing/2014/main" val="4161760612"/>
                    </a:ext>
                  </a:extLst>
                </a:gridCol>
                <a:gridCol w="2103120">
                  <a:extLst>
                    <a:ext uri="{9D8B030D-6E8A-4147-A177-3AD203B41FA5}">
                      <a16:colId xmlns:a16="http://schemas.microsoft.com/office/drawing/2014/main" val="3643920462"/>
                    </a:ext>
                  </a:extLst>
                </a:gridCol>
              </a:tblGrid>
              <a:tr h="1064130">
                <a:tc>
                  <a:txBody>
                    <a:bodyPr/>
                    <a:lstStyle/>
                    <a:p>
                      <a:endParaRPr lang="nl-NL" dirty="0"/>
                    </a:p>
                  </a:txBody>
                  <a:tcPr/>
                </a:tc>
                <a:tc>
                  <a:txBody>
                    <a:bodyPr/>
                    <a:lstStyle/>
                    <a:p>
                      <a:r>
                        <a:rPr lang="nl-NL" dirty="0" err="1"/>
                        <a:t>ET’s</a:t>
                      </a:r>
                      <a:endParaRPr lang="nl-NL" dirty="0"/>
                    </a:p>
                  </a:txBody>
                  <a:tcPr/>
                </a:tc>
                <a:tc>
                  <a:txBody>
                    <a:bodyPr/>
                    <a:lstStyle/>
                    <a:p>
                      <a:r>
                        <a:rPr lang="nl-NL" dirty="0"/>
                        <a:t>Tip met bloed, met mucus en met bloed en mucus</a:t>
                      </a:r>
                    </a:p>
                  </a:txBody>
                  <a:tcPr/>
                </a:tc>
                <a:tc>
                  <a:txBody>
                    <a:bodyPr/>
                    <a:lstStyle/>
                    <a:p>
                      <a:r>
                        <a:rPr lang="nl-NL" dirty="0"/>
                        <a:t>Tip schoon</a:t>
                      </a:r>
                    </a:p>
                  </a:txBody>
                  <a:tcPr/>
                </a:tc>
                <a:extLst>
                  <a:ext uri="{0D108BD9-81ED-4DB2-BD59-A6C34878D82A}">
                    <a16:rowId xmlns:a16="http://schemas.microsoft.com/office/drawing/2014/main" val="1585858173"/>
                  </a:ext>
                </a:extLst>
              </a:tr>
              <a:tr h="1064130">
                <a:tc>
                  <a:txBody>
                    <a:bodyPr/>
                    <a:lstStyle/>
                    <a:p>
                      <a:r>
                        <a:rPr lang="nl-NL" dirty="0" err="1"/>
                        <a:t>ET’s</a:t>
                      </a:r>
                      <a:endParaRPr lang="nl-NL" dirty="0"/>
                    </a:p>
                  </a:txBody>
                  <a:tcPr/>
                </a:tc>
                <a:tc>
                  <a:txBody>
                    <a:bodyPr/>
                    <a:lstStyle/>
                    <a:p>
                      <a:r>
                        <a:rPr lang="nl-NL" dirty="0"/>
                        <a:t>302</a:t>
                      </a:r>
                    </a:p>
                  </a:txBody>
                  <a:tcPr/>
                </a:tc>
                <a:tc>
                  <a:txBody>
                    <a:bodyPr/>
                    <a:lstStyle/>
                    <a:p>
                      <a:r>
                        <a:rPr lang="nl-NL" dirty="0"/>
                        <a:t>99 (33%)</a:t>
                      </a:r>
                    </a:p>
                  </a:txBody>
                  <a:tcPr/>
                </a:tc>
                <a:tc>
                  <a:txBody>
                    <a:bodyPr/>
                    <a:lstStyle/>
                    <a:p>
                      <a:r>
                        <a:rPr lang="nl-NL" dirty="0"/>
                        <a:t>203 (67%)</a:t>
                      </a:r>
                    </a:p>
                  </a:txBody>
                  <a:tcPr/>
                </a:tc>
                <a:extLst>
                  <a:ext uri="{0D108BD9-81ED-4DB2-BD59-A6C34878D82A}">
                    <a16:rowId xmlns:a16="http://schemas.microsoft.com/office/drawing/2014/main" val="1387056691"/>
                  </a:ext>
                </a:extLst>
              </a:tr>
              <a:tr h="1064130">
                <a:tc>
                  <a:txBody>
                    <a:bodyPr/>
                    <a:lstStyle/>
                    <a:p>
                      <a:r>
                        <a:rPr lang="nl-NL" dirty="0"/>
                        <a:t>zwanger</a:t>
                      </a:r>
                    </a:p>
                  </a:txBody>
                  <a:tcPr/>
                </a:tc>
                <a:tc>
                  <a:txBody>
                    <a:bodyPr/>
                    <a:lstStyle/>
                    <a:p>
                      <a:r>
                        <a:rPr lang="nl-NL" dirty="0"/>
                        <a:t>103</a:t>
                      </a:r>
                    </a:p>
                  </a:txBody>
                  <a:tcPr/>
                </a:tc>
                <a:tc>
                  <a:txBody>
                    <a:bodyPr/>
                    <a:lstStyle/>
                    <a:p>
                      <a:r>
                        <a:rPr lang="nl-NL" dirty="0"/>
                        <a:t>38 (37%(</a:t>
                      </a:r>
                    </a:p>
                  </a:txBody>
                  <a:tcPr/>
                </a:tc>
                <a:tc>
                  <a:txBody>
                    <a:bodyPr/>
                    <a:lstStyle/>
                    <a:p>
                      <a:r>
                        <a:rPr lang="nl-NL" dirty="0"/>
                        <a:t>65 (63%)</a:t>
                      </a:r>
                    </a:p>
                  </a:txBody>
                  <a:tcPr/>
                </a:tc>
                <a:extLst>
                  <a:ext uri="{0D108BD9-81ED-4DB2-BD59-A6C34878D82A}">
                    <a16:rowId xmlns:a16="http://schemas.microsoft.com/office/drawing/2014/main" val="2845863320"/>
                  </a:ext>
                </a:extLst>
              </a:tr>
              <a:tr h="1064130">
                <a:tc>
                  <a:txBody>
                    <a:bodyPr/>
                    <a:lstStyle/>
                    <a:p>
                      <a:r>
                        <a:rPr lang="nl-NL" dirty="0"/>
                        <a:t>%</a:t>
                      </a:r>
                    </a:p>
                  </a:txBody>
                  <a:tcPr/>
                </a:tc>
                <a:tc>
                  <a:txBody>
                    <a:bodyPr/>
                    <a:lstStyle/>
                    <a:p>
                      <a:r>
                        <a:rPr lang="nl-NL" dirty="0"/>
                        <a:t>34%</a:t>
                      </a:r>
                    </a:p>
                  </a:txBody>
                  <a:tcPr/>
                </a:tc>
                <a:tc>
                  <a:txBody>
                    <a:bodyPr/>
                    <a:lstStyle/>
                    <a:p>
                      <a:r>
                        <a:rPr lang="nl-NL" dirty="0"/>
                        <a:t>38%</a:t>
                      </a:r>
                    </a:p>
                  </a:txBody>
                  <a:tcPr/>
                </a:tc>
                <a:tc>
                  <a:txBody>
                    <a:bodyPr/>
                    <a:lstStyle/>
                    <a:p>
                      <a:r>
                        <a:rPr lang="nl-NL" dirty="0"/>
                        <a:t>32%</a:t>
                      </a:r>
                    </a:p>
                  </a:txBody>
                  <a:tcPr/>
                </a:tc>
                <a:extLst>
                  <a:ext uri="{0D108BD9-81ED-4DB2-BD59-A6C34878D82A}">
                    <a16:rowId xmlns:a16="http://schemas.microsoft.com/office/drawing/2014/main" val="4035760025"/>
                  </a:ext>
                </a:extLst>
              </a:tr>
            </a:tbl>
          </a:graphicData>
        </a:graphic>
      </p:graphicFrame>
    </p:spTree>
    <p:extLst>
      <p:ext uri="{BB962C8B-B14F-4D97-AF65-F5344CB8AC3E}">
        <p14:creationId xmlns:p14="http://schemas.microsoft.com/office/powerpoint/2010/main" val="2967485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530220"/>
            <a:ext cx="10515600" cy="4749282"/>
          </a:xfrm>
        </p:spPr>
        <p:txBody>
          <a:bodyPr>
            <a:normAutofit fontScale="90000"/>
          </a:bodyPr>
          <a:lstStyle/>
          <a:p>
            <a:r>
              <a:rPr lang="nl-NL" dirty="0"/>
              <a:t>dat het cervicaal mucus, dat ‘</a:t>
            </a:r>
            <a:r>
              <a:rPr lang="nl-NL" dirty="0" err="1"/>
              <a:t>postovulatoir</a:t>
            </a:r>
            <a:r>
              <a:rPr lang="nl-NL" dirty="0"/>
              <a:t>’, zuurder en dikker is, nu, zonder aspiratie voorafgaand aan de ET, in de top van de ET </a:t>
            </a:r>
            <a:r>
              <a:rPr lang="nl-NL" dirty="0" err="1"/>
              <a:t>buitencatheter</a:t>
            </a:r>
            <a:r>
              <a:rPr lang="nl-NL" dirty="0"/>
              <a:t> (de opening zit namelijk bovenop) terecht kan komen </a:t>
            </a:r>
            <a:br>
              <a:rPr lang="nl-NL" dirty="0"/>
            </a:br>
            <a:r>
              <a:rPr lang="nl-NL" dirty="0"/>
              <a:t>en zo ook in de top, de tip, van de </a:t>
            </a:r>
            <a:r>
              <a:rPr lang="nl-NL" dirty="0" err="1"/>
              <a:t>binnencatheter</a:t>
            </a:r>
            <a:br>
              <a:rPr lang="nl-NL" dirty="0"/>
            </a:br>
            <a:br>
              <a:rPr lang="nl-NL" dirty="0"/>
            </a:br>
            <a:r>
              <a:rPr lang="nl-NL" dirty="0"/>
              <a:t>met welke gevolgen?</a:t>
            </a:r>
            <a:br>
              <a:rPr lang="nl-NL" dirty="0"/>
            </a:br>
            <a:endParaRPr lang="nl-NL" dirty="0"/>
          </a:p>
        </p:txBody>
      </p:sp>
      <p:sp>
        <p:nvSpPr>
          <p:cNvPr id="3" name="Titel 1">
            <a:extLst>
              <a:ext uri="{FF2B5EF4-FFF2-40B4-BE49-F238E27FC236}">
                <a16:creationId xmlns:a16="http://schemas.microsoft.com/office/drawing/2014/main" id="{5784E38D-C6EA-4D75-890A-739700D3A8BA}"/>
              </a:ext>
            </a:extLst>
          </p:cNvPr>
          <p:cNvSpPr txBox="1">
            <a:spLocks/>
          </p:cNvSpPr>
          <p:nvPr/>
        </p:nvSpPr>
        <p:spPr>
          <a:xfrm>
            <a:off x="714276" y="-31102"/>
            <a:ext cx="8411063" cy="1153320"/>
          </a:xfrm>
          <a:prstGeom prst="rect">
            <a:avLst/>
          </a:prstGeom>
        </p:spPr>
        <p:txBody>
          <a:bodyPr vert="horz" lIns="91440" tIns="45720" rIns="91440" bIns="45720" rtlCol="0" anchor="b">
            <a:normAutofit fontScale="975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nl-NL" sz="3700" b="0" dirty="0"/>
              <a:t> </a:t>
            </a:r>
            <a:r>
              <a:rPr lang="nl-NL" sz="4100" b="0" dirty="0">
                <a:latin typeface="+mj-lt"/>
              </a:rPr>
              <a:t>De gedachtegang v/d vraagstelling is:</a:t>
            </a:r>
          </a:p>
        </p:txBody>
      </p:sp>
    </p:spTree>
    <p:extLst>
      <p:ext uri="{BB962C8B-B14F-4D97-AF65-F5344CB8AC3E}">
        <p14:creationId xmlns:p14="http://schemas.microsoft.com/office/powerpoint/2010/main" val="3332407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5EC33D6-8448-43BC-AB0E-E1CA089C5E41}"/>
              </a:ext>
            </a:extLst>
          </p:cNvPr>
          <p:cNvSpPr>
            <a:spLocks noGrp="1"/>
          </p:cNvSpPr>
          <p:nvPr>
            <p:ph idx="1"/>
          </p:nvPr>
        </p:nvSpPr>
        <p:spPr>
          <a:xfrm>
            <a:off x="838200" y="1049770"/>
            <a:ext cx="10515600" cy="4351338"/>
          </a:xfrm>
        </p:spPr>
        <p:txBody>
          <a:bodyPr>
            <a:normAutofit fontScale="92500" lnSpcReduction="20000"/>
          </a:bodyPr>
          <a:lstStyle/>
          <a:p>
            <a:pPr marL="0" indent="0">
              <a:buNone/>
            </a:pPr>
            <a:r>
              <a:rPr lang="nl-NL" sz="5400" dirty="0">
                <a:latin typeface="+mj-lt"/>
              </a:rPr>
              <a:t>blijkt de </a:t>
            </a:r>
            <a:r>
              <a:rPr lang="nl-NL" sz="5400" dirty="0" err="1">
                <a:latin typeface="+mj-lt"/>
              </a:rPr>
              <a:t>zwangerschapkans</a:t>
            </a:r>
            <a:r>
              <a:rPr lang="nl-NL" sz="5400" dirty="0">
                <a:latin typeface="+mj-lt"/>
              </a:rPr>
              <a:t> (HCG waarde in urine 17 dagen na de punctie waarin de ET heeft plaatsgevonden) </a:t>
            </a:r>
          </a:p>
          <a:p>
            <a:pPr marL="0" indent="0">
              <a:buNone/>
            </a:pPr>
            <a:r>
              <a:rPr lang="nl-NL" sz="5400" dirty="0">
                <a:latin typeface="+mj-lt"/>
              </a:rPr>
              <a:t>nog steeds </a:t>
            </a:r>
            <a:r>
              <a:rPr lang="nl-NL" sz="5400" dirty="0">
                <a:solidFill>
                  <a:srgbClr val="00CC00"/>
                </a:solidFill>
                <a:latin typeface="+mj-lt"/>
              </a:rPr>
              <a:t>iets groter </a:t>
            </a:r>
            <a:r>
              <a:rPr lang="nl-NL" sz="5400" dirty="0">
                <a:latin typeface="+mj-lt"/>
              </a:rPr>
              <a:t>dan bij een schone tip</a:t>
            </a:r>
          </a:p>
          <a:p>
            <a:pPr marL="0" indent="0">
              <a:buNone/>
            </a:pPr>
            <a:endParaRPr lang="nl-NL" sz="5400" dirty="0">
              <a:latin typeface="+mj-lt"/>
            </a:endParaRPr>
          </a:p>
          <a:p>
            <a:pPr marL="0" indent="0">
              <a:buNone/>
            </a:pPr>
            <a:r>
              <a:rPr lang="nl-NL" sz="5400" dirty="0">
                <a:latin typeface="+mj-lt"/>
              </a:rPr>
              <a:t>maar nu </a:t>
            </a:r>
            <a:r>
              <a:rPr lang="nl-NL" sz="5400" dirty="0">
                <a:solidFill>
                  <a:srgbClr val="FF0000"/>
                </a:solidFill>
                <a:latin typeface="+mj-lt"/>
              </a:rPr>
              <a:t>niet significant</a:t>
            </a:r>
          </a:p>
        </p:txBody>
      </p:sp>
    </p:spTree>
    <p:extLst>
      <p:ext uri="{BB962C8B-B14F-4D97-AF65-F5344CB8AC3E}">
        <p14:creationId xmlns:p14="http://schemas.microsoft.com/office/powerpoint/2010/main" val="4112029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2D3246-7ED5-4B98-956C-311E1D5B5C3C}"/>
              </a:ext>
            </a:extLst>
          </p:cNvPr>
          <p:cNvSpPr>
            <a:spLocks noGrp="1"/>
          </p:cNvSpPr>
          <p:nvPr>
            <p:ph type="title"/>
          </p:nvPr>
        </p:nvSpPr>
        <p:spPr/>
        <p:txBody>
          <a:bodyPr/>
          <a:lstStyle/>
          <a:p>
            <a:r>
              <a:rPr lang="nl-NL" dirty="0"/>
              <a:t>Dus firma’s, helaas…</a:t>
            </a:r>
          </a:p>
        </p:txBody>
      </p:sp>
      <p:sp>
        <p:nvSpPr>
          <p:cNvPr id="3" name="Tijdelijke aanduiding voor inhoud 2">
            <a:extLst>
              <a:ext uri="{FF2B5EF4-FFF2-40B4-BE49-F238E27FC236}">
                <a16:creationId xmlns:a16="http://schemas.microsoft.com/office/drawing/2014/main" id="{C2D75CAA-71BC-4238-BBF9-39E5D4A8E568}"/>
              </a:ext>
            </a:extLst>
          </p:cNvPr>
          <p:cNvSpPr>
            <a:spLocks noGrp="1"/>
          </p:cNvSpPr>
          <p:nvPr>
            <p:ph idx="1"/>
          </p:nvPr>
        </p:nvSpPr>
        <p:spPr>
          <a:xfrm>
            <a:off x="1634836" y="1330036"/>
            <a:ext cx="9718963" cy="4846927"/>
          </a:xfrm>
        </p:spPr>
        <p:txBody>
          <a:bodyPr>
            <a:normAutofit/>
          </a:bodyPr>
          <a:lstStyle/>
          <a:p>
            <a:pPr marL="0" indent="0">
              <a:buNone/>
            </a:pPr>
            <a:endParaRPr lang="nl-NL" sz="4000" dirty="0"/>
          </a:p>
          <a:p>
            <a:pPr marL="0" indent="0">
              <a:buNone/>
            </a:pPr>
            <a:r>
              <a:rPr lang="nl-NL" sz="4000" dirty="0">
                <a:latin typeface="+mj-lt"/>
                <a:hlinkClick r:id="rId2"/>
              </a:rPr>
              <a:t>https://youtu.be/Qb7C9SzJLUc?t=328</a:t>
            </a:r>
            <a:endParaRPr lang="nl-NL" sz="4000" dirty="0">
              <a:latin typeface="+mj-lt"/>
            </a:endParaRPr>
          </a:p>
          <a:p>
            <a:pPr marL="0" indent="0">
              <a:buNone/>
            </a:pPr>
            <a:endParaRPr lang="nl-NL" sz="4000" dirty="0"/>
          </a:p>
          <a:p>
            <a:pPr marL="0" indent="0">
              <a:buNone/>
            </a:pPr>
            <a:r>
              <a:rPr lang="nl-NL" sz="4000" dirty="0"/>
              <a:t>was leuk bedacht, maar lijkt niet zinvol</a:t>
            </a:r>
          </a:p>
        </p:txBody>
      </p:sp>
    </p:spTree>
    <p:extLst>
      <p:ext uri="{BB962C8B-B14F-4D97-AF65-F5344CB8AC3E}">
        <p14:creationId xmlns:p14="http://schemas.microsoft.com/office/powerpoint/2010/main" val="282650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9717A9-C038-4D2F-8B91-5B9E05A93A38}"/>
              </a:ext>
            </a:extLst>
          </p:cNvPr>
          <p:cNvSpPr>
            <a:spLocks noGrp="1"/>
          </p:cNvSpPr>
          <p:nvPr>
            <p:ph type="title"/>
          </p:nvPr>
        </p:nvSpPr>
        <p:spPr>
          <a:xfrm>
            <a:off x="838200" y="365125"/>
            <a:ext cx="10515600" cy="2599748"/>
          </a:xfrm>
        </p:spPr>
        <p:txBody>
          <a:bodyPr/>
          <a:lstStyle/>
          <a:p>
            <a:r>
              <a:rPr lang="nl-NL" dirty="0"/>
              <a:t>Wel gloren er </a:t>
            </a:r>
            <a:r>
              <a:rPr lang="nl-NL" i="1" u="sng" dirty="0">
                <a:effectLst>
                  <a:outerShdw blurRad="38100" dist="38100" dir="2700000" algn="tl">
                    <a:srgbClr val="000000">
                      <a:alpha val="43137"/>
                    </a:srgbClr>
                  </a:outerShdw>
                </a:effectLst>
              </a:rPr>
              <a:t>nieuwe vragen </a:t>
            </a:r>
            <a:r>
              <a:rPr lang="nl-NL" dirty="0"/>
              <a:t>aan de horizon:</a:t>
            </a:r>
          </a:p>
        </p:txBody>
      </p:sp>
      <p:sp>
        <p:nvSpPr>
          <p:cNvPr id="3" name="Tijdelijke aanduiding voor inhoud 2">
            <a:extLst>
              <a:ext uri="{FF2B5EF4-FFF2-40B4-BE49-F238E27FC236}">
                <a16:creationId xmlns:a16="http://schemas.microsoft.com/office/drawing/2014/main" id="{0B732E9F-6632-4E24-93A7-CA628FAA58C4}"/>
              </a:ext>
            </a:extLst>
          </p:cNvPr>
          <p:cNvSpPr>
            <a:spLocks noGrp="1"/>
          </p:cNvSpPr>
          <p:nvPr>
            <p:ph idx="1"/>
          </p:nvPr>
        </p:nvSpPr>
        <p:spPr>
          <a:xfrm>
            <a:off x="838200" y="2506662"/>
            <a:ext cx="10515600" cy="4351338"/>
          </a:xfrm>
        </p:spPr>
        <p:txBody>
          <a:bodyPr>
            <a:normAutofit/>
          </a:bodyPr>
          <a:lstStyle/>
          <a:p>
            <a:pPr marL="0" indent="0">
              <a:buNone/>
            </a:pPr>
            <a:r>
              <a:rPr lang="nl-NL" sz="4400" dirty="0">
                <a:latin typeface="+mj-lt"/>
              </a:rPr>
              <a:t>Is het zwangerschapspercentage per embryo transfer nog te verbeteren?</a:t>
            </a:r>
          </a:p>
          <a:p>
            <a:pPr marL="0" indent="0">
              <a:buNone/>
            </a:pPr>
            <a:endParaRPr lang="nl-NL" sz="4400" dirty="0">
              <a:latin typeface="+mj-lt"/>
            </a:endParaRPr>
          </a:p>
          <a:p>
            <a:pPr marL="0" indent="0">
              <a:buNone/>
            </a:pPr>
            <a:r>
              <a:rPr lang="nl-NL" sz="4400" dirty="0">
                <a:latin typeface="+mj-lt"/>
              </a:rPr>
              <a:t>-door </a:t>
            </a:r>
            <a:r>
              <a:rPr lang="nl-NL" sz="4400" dirty="0" err="1">
                <a:latin typeface="+mj-lt"/>
              </a:rPr>
              <a:t>scratching</a:t>
            </a:r>
            <a:r>
              <a:rPr lang="nl-NL" sz="4400" dirty="0">
                <a:latin typeface="+mj-lt"/>
              </a:rPr>
              <a:t> voorafgaand aan de ET?</a:t>
            </a:r>
          </a:p>
        </p:txBody>
      </p:sp>
    </p:spTree>
    <p:extLst>
      <p:ext uri="{BB962C8B-B14F-4D97-AF65-F5344CB8AC3E}">
        <p14:creationId xmlns:p14="http://schemas.microsoft.com/office/powerpoint/2010/main" val="3757761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a:extLst>
              <a:ext uri="{FF2B5EF4-FFF2-40B4-BE49-F238E27FC236}">
                <a16:creationId xmlns:a16="http://schemas.microsoft.com/office/drawing/2014/main" id="{F25D3F1F-5FA8-4EFD-ACA1-86C6033349EB}"/>
              </a:ext>
            </a:extLst>
          </p:cNvPr>
          <p:cNvSpPr>
            <a:spLocks noGrp="1"/>
          </p:cNvSpPr>
          <p:nvPr>
            <p:ph type="title"/>
          </p:nvPr>
        </p:nvSpPr>
        <p:spPr>
          <a:xfrm>
            <a:off x="678873" y="1496290"/>
            <a:ext cx="10674927" cy="4391892"/>
          </a:xfrm>
        </p:spPr>
        <p:txBody>
          <a:bodyPr>
            <a:noAutofit/>
          </a:bodyPr>
          <a:lstStyle/>
          <a:p>
            <a:pPr marL="0" indent="0">
              <a:buNone/>
            </a:pPr>
            <a:r>
              <a:rPr lang="nl-NL" sz="4800" dirty="0">
                <a:latin typeface="+mj-lt"/>
              </a:rPr>
              <a:t>-door het (cervicaal) aspireren van niche vocht voorafgaand aan de ET, bij vrouwen met een (evidente) niche na een sectio (want is hier, in de gedane onderzoeken, rekening mee gehouden?)? </a:t>
            </a:r>
          </a:p>
        </p:txBody>
      </p:sp>
    </p:spTree>
    <p:extLst>
      <p:ext uri="{BB962C8B-B14F-4D97-AF65-F5344CB8AC3E}">
        <p14:creationId xmlns:p14="http://schemas.microsoft.com/office/powerpoint/2010/main" val="2691501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DF2C875-6744-4690-92A4-4C340650007A}"/>
              </a:ext>
            </a:extLst>
          </p:cNvPr>
          <p:cNvSpPr>
            <a:spLocks noGrp="1"/>
          </p:cNvSpPr>
          <p:nvPr>
            <p:ph idx="1"/>
          </p:nvPr>
        </p:nvSpPr>
        <p:spPr>
          <a:xfrm>
            <a:off x="879764" y="4845916"/>
            <a:ext cx="11312236" cy="4351338"/>
          </a:xfrm>
        </p:spPr>
        <p:txBody>
          <a:bodyPr/>
          <a:lstStyle/>
          <a:p>
            <a:pPr marL="0" indent="0">
              <a:buNone/>
            </a:pPr>
            <a:r>
              <a:rPr lang="nl-NL" sz="4000" dirty="0">
                <a:latin typeface="+mj-lt"/>
              </a:rPr>
              <a:t>Want, wie weet, misschien verhoogd het (cervicaal) aspireren van dit vocht, voorafgaand aan de ET, de zwangerschapskans voor deze groep wel?</a:t>
            </a:r>
          </a:p>
          <a:p>
            <a:pPr marL="0" indent="0">
              <a:buNone/>
            </a:pPr>
            <a:endParaRPr lang="nl-NL" dirty="0"/>
          </a:p>
        </p:txBody>
      </p:sp>
      <p:pic>
        <p:nvPicPr>
          <p:cNvPr id="5" name="Afbeelding 4">
            <a:extLst>
              <a:ext uri="{FF2B5EF4-FFF2-40B4-BE49-F238E27FC236}">
                <a16:creationId xmlns:a16="http://schemas.microsoft.com/office/drawing/2014/main" id="{3928764A-8162-44B7-871C-58395EEB1390}"/>
              </a:ext>
            </a:extLst>
          </p:cNvPr>
          <p:cNvPicPr>
            <a:picLocks noChangeAspect="1"/>
          </p:cNvPicPr>
          <p:nvPr/>
        </p:nvPicPr>
        <p:blipFill>
          <a:blip r:embed="rId2"/>
          <a:stretch>
            <a:fillRect/>
          </a:stretch>
        </p:blipFill>
        <p:spPr>
          <a:xfrm>
            <a:off x="2549236" y="1487667"/>
            <a:ext cx="6534150" cy="3190875"/>
          </a:xfrm>
          <a:prstGeom prst="rect">
            <a:avLst/>
          </a:prstGeom>
        </p:spPr>
      </p:pic>
      <p:sp>
        <p:nvSpPr>
          <p:cNvPr id="6" name="Titel 1">
            <a:extLst>
              <a:ext uri="{FF2B5EF4-FFF2-40B4-BE49-F238E27FC236}">
                <a16:creationId xmlns:a16="http://schemas.microsoft.com/office/drawing/2014/main" id="{D831E98C-EABC-41FB-BAF8-459572140B33}"/>
              </a:ext>
            </a:extLst>
          </p:cNvPr>
          <p:cNvSpPr>
            <a:spLocks noGrp="1"/>
          </p:cNvSpPr>
          <p:nvPr>
            <p:ph type="title"/>
          </p:nvPr>
        </p:nvSpPr>
        <p:spPr>
          <a:xfrm>
            <a:off x="41563" y="401782"/>
            <a:ext cx="11665527" cy="1288906"/>
          </a:xfrm>
        </p:spPr>
        <p:txBody>
          <a:bodyPr>
            <a:normAutofit fontScale="90000"/>
          </a:bodyPr>
          <a:lstStyle/>
          <a:p>
            <a:r>
              <a:rPr lang="nl-NL" dirty="0"/>
              <a:t>Een reminder:</a:t>
            </a:r>
            <a:br>
              <a:rPr lang="nl-NL" dirty="0"/>
            </a:br>
            <a:r>
              <a:rPr lang="nl-NL" dirty="0"/>
              <a:t>           </a:t>
            </a:r>
            <a:r>
              <a:rPr lang="nl-NL" sz="3600" dirty="0">
                <a:latin typeface="+mj-lt"/>
              </a:rPr>
              <a:t>niche met vocht, met hier zelfs ook vocht in cavum </a:t>
            </a:r>
            <a:r>
              <a:rPr lang="nl-NL" sz="3600" dirty="0" err="1">
                <a:latin typeface="+mj-lt"/>
              </a:rPr>
              <a:t>uteri</a:t>
            </a:r>
            <a:r>
              <a:rPr lang="nl-NL" sz="3600" dirty="0">
                <a:latin typeface="+mj-lt"/>
              </a:rPr>
              <a:t>:</a:t>
            </a:r>
            <a:br>
              <a:rPr lang="nl-NL" sz="3600" dirty="0">
                <a:latin typeface="+mj-lt"/>
              </a:rPr>
            </a:br>
            <a:endParaRPr lang="nl-NL" sz="3600" dirty="0"/>
          </a:p>
        </p:txBody>
      </p:sp>
    </p:spTree>
    <p:extLst>
      <p:ext uri="{BB962C8B-B14F-4D97-AF65-F5344CB8AC3E}">
        <p14:creationId xmlns:p14="http://schemas.microsoft.com/office/powerpoint/2010/main" val="2255083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ijdelijke aanduiding voor inhoud 10">
            <a:extLst>
              <a:ext uri="{FF2B5EF4-FFF2-40B4-BE49-F238E27FC236}">
                <a16:creationId xmlns:a16="http://schemas.microsoft.com/office/drawing/2014/main" id="{57A78D7A-5F37-494D-8D54-C2FE5573348F}"/>
              </a:ext>
            </a:extLst>
          </p:cNvPr>
          <p:cNvPicPr>
            <a:picLocks noGrp="1" noChangeAspect="1"/>
          </p:cNvPicPr>
          <p:nvPr>
            <p:ph idx="1"/>
          </p:nvPr>
        </p:nvPicPr>
        <p:blipFill>
          <a:blip r:embed="rId2"/>
          <a:stretch>
            <a:fillRect/>
          </a:stretch>
        </p:blipFill>
        <p:spPr>
          <a:xfrm>
            <a:off x="3361242" y="273359"/>
            <a:ext cx="5469515" cy="5442572"/>
          </a:xfrm>
        </p:spPr>
      </p:pic>
      <p:sp>
        <p:nvSpPr>
          <p:cNvPr id="12" name="Titel 1">
            <a:extLst>
              <a:ext uri="{FF2B5EF4-FFF2-40B4-BE49-F238E27FC236}">
                <a16:creationId xmlns:a16="http://schemas.microsoft.com/office/drawing/2014/main" id="{F9976A94-5BE1-41A2-AAE7-351620C4DB77}"/>
              </a:ext>
            </a:extLst>
          </p:cNvPr>
          <p:cNvSpPr>
            <a:spLocks noGrp="1"/>
          </p:cNvSpPr>
          <p:nvPr>
            <p:ph type="title"/>
          </p:nvPr>
        </p:nvSpPr>
        <p:spPr>
          <a:xfrm>
            <a:off x="391886" y="5210628"/>
            <a:ext cx="10463150" cy="1374013"/>
          </a:xfrm>
        </p:spPr>
        <p:txBody>
          <a:bodyPr/>
          <a:lstStyle/>
          <a:p>
            <a:r>
              <a:rPr lang="nl-NL" dirty="0"/>
              <a:t>                        dank voor jullie aandacht</a:t>
            </a:r>
          </a:p>
        </p:txBody>
      </p:sp>
      <p:sp>
        <p:nvSpPr>
          <p:cNvPr id="13" name="Titel 1">
            <a:extLst>
              <a:ext uri="{FF2B5EF4-FFF2-40B4-BE49-F238E27FC236}">
                <a16:creationId xmlns:a16="http://schemas.microsoft.com/office/drawing/2014/main" id="{9199EDD7-E5F3-4947-944C-25D312389CB5}"/>
              </a:ext>
            </a:extLst>
          </p:cNvPr>
          <p:cNvSpPr txBox="1">
            <a:spLocks/>
          </p:cNvSpPr>
          <p:nvPr/>
        </p:nvSpPr>
        <p:spPr>
          <a:xfrm rot="21005338">
            <a:off x="169359" y="1449409"/>
            <a:ext cx="13278547" cy="1762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a:t>                                                      Ben</a:t>
            </a:r>
          </a:p>
          <a:p>
            <a:r>
              <a:rPr lang="nl-NL" sz="3600" dirty="0"/>
              <a:t>benieuwd naar hoe jullie de onderzoeken lezen en interpreteren</a:t>
            </a:r>
          </a:p>
          <a:p>
            <a:r>
              <a:rPr lang="nl-NL" sz="3600" dirty="0"/>
              <a:t>en wat we er in de FKT mee gaan doen… </a:t>
            </a:r>
          </a:p>
        </p:txBody>
      </p:sp>
    </p:spTree>
    <p:extLst>
      <p:ext uri="{BB962C8B-B14F-4D97-AF65-F5344CB8AC3E}">
        <p14:creationId xmlns:p14="http://schemas.microsoft.com/office/powerpoint/2010/main" val="3461485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79918"/>
            <a:ext cx="10515600" cy="1737341"/>
          </a:xfrm>
        </p:spPr>
        <p:txBody>
          <a:bodyPr>
            <a:normAutofit/>
          </a:bodyPr>
          <a:lstStyle/>
          <a:p>
            <a:r>
              <a:rPr lang="nl-NL" dirty="0"/>
              <a:t> Nadelige gevolgen zouden kunnen zijn:</a:t>
            </a:r>
          </a:p>
        </p:txBody>
      </p:sp>
      <p:sp>
        <p:nvSpPr>
          <p:cNvPr id="3" name="Tijdelijke aanduiding voor inhoud 2"/>
          <p:cNvSpPr>
            <a:spLocks noGrp="1"/>
          </p:cNvSpPr>
          <p:nvPr>
            <p:ph idx="1"/>
          </p:nvPr>
        </p:nvSpPr>
        <p:spPr/>
        <p:txBody>
          <a:bodyPr>
            <a:normAutofit fontScale="85000" lnSpcReduction="20000"/>
          </a:bodyPr>
          <a:lstStyle/>
          <a:p>
            <a:r>
              <a:rPr lang="en-US" sz="4300" dirty="0" err="1">
                <a:latin typeface="+mj-lt"/>
              </a:rPr>
              <a:t>Cervicaal</a:t>
            </a:r>
            <a:r>
              <a:rPr lang="en-US" sz="4300" dirty="0">
                <a:latin typeface="+mj-lt"/>
              </a:rPr>
              <a:t> mucus </a:t>
            </a:r>
            <a:r>
              <a:rPr lang="en-US" sz="4300" dirty="0" err="1">
                <a:latin typeface="+mj-lt"/>
              </a:rPr>
              <a:t>kan</a:t>
            </a:r>
            <a:r>
              <a:rPr lang="en-US" sz="4300" dirty="0">
                <a:latin typeface="+mj-lt"/>
              </a:rPr>
              <a:t>, </a:t>
            </a:r>
            <a:r>
              <a:rPr lang="en-US" sz="4300" dirty="0" err="1">
                <a:latin typeface="+mj-lt"/>
              </a:rPr>
              <a:t>gelegen</a:t>
            </a:r>
            <a:r>
              <a:rPr lang="en-US" sz="4300" dirty="0">
                <a:latin typeface="+mj-lt"/>
              </a:rPr>
              <a:t> over de tip van de catheter, </a:t>
            </a:r>
            <a:r>
              <a:rPr lang="en-US" sz="4300" dirty="0" err="1">
                <a:latin typeface="+mj-lt"/>
              </a:rPr>
              <a:t>een</a:t>
            </a:r>
            <a:r>
              <a:rPr lang="en-US" sz="4300" dirty="0">
                <a:latin typeface="+mj-lt"/>
              </a:rPr>
              <a:t> </a:t>
            </a:r>
            <a:r>
              <a:rPr lang="en-US" sz="4300" dirty="0" err="1">
                <a:solidFill>
                  <a:srgbClr val="FF0000"/>
                </a:solidFill>
                <a:latin typeface="+mj-lt"/>
              </a:rPr>
              <a:t>bron</a:t>
            </a:r>
            <a:r>
              <a:rPr lang="en-US" sz="4300" dirty="0">
                <a:solidFill>
                  <a:srgbClr val="FF0000"/>
                </a:solidFill>
                <a:latin typeface="+mj-lt"/>
              </a:rPr>
              <a:t> van </a:t>
            </a:r>
            <a:r>
              <a:rPr lang="en-US" sz="4300" dirty="0" err="1">
                <a:solidFill>
                  <a:srgbClr val="FF0000"/>
                </a:solidFill>
                <a:latin typeface="+mj-lt"/>
              </a:rPr>
              <a:t>bacteriele</a:t>
            </a:r>
            <a:r>
              <a:rPr lang="en-US" sz="4300" dirty="0">
                <a:solidFill>
                  <a:srgbClr val="FF0000"/>
                </a:solidFill>
                <a:latin typeface="+mj-lt"/>
              </a:rPr>
              <a:t> </a:t>
            </a:r>
            <a:r>
              <a:rPr lang="en-US" sz="4300" dirty="0" err="1">
                <a:solidFill>
                  <a:srgbClr val="FF0000"/>
                </a:solidFill>
                <a:latin typeface="+mj-lt"/>
              </a:rPr>
              <a:t>contaminatie</a:t>
            </a:r>
            <a:r>
              <a:rPr lang="en-US" sz="4300" dirty="0">
                <a:solidFill>
                  <a:srgbClr val="FF0000"/>
                </a:solidFill>
                <a:latin typeface="+mj-lt"/>
              </a:rPr>
              <a:t> van cavum uteri </a:t>
            </a:r>
            <a:r>
              <a:rPr lang="en-US" sz="4300" dirty="0" err="1">
                <a:solidFill>
                  <a:srgbClr val="FF0000"/>
                </a:solidFill>
                <a:latin typeface="+mj-lt"/>
              </a:rPr>
              <a:t>en</a:t>
            </a:r>
            <a:r>
              <a:rPr lang="en-US" sz="4300" dirty="0">
                <a:solidFill>
                  <a:srgbClr val="FF0000"/>
                </a:solidFill>
                <a:latin typeface="+mj-lt"/>
              </a:rPr>
              <a:t>/of van het embryo </a:t>
            </a:r>
            <a:r>
              <a:rPr lang="en-US" sz="4300" dirty="0" err="1">
                <a:latin typeface="+mj-lt"/>
              </a:rPr>
              <a:t>zijn</a:t>
            </a:r>
            <a:endParaRPr lang="en-US" sz="4300" dirty="0">
              <a:solidFill>
                <a:srgbClr val="FF0000"/>
              </a:solidFill>
              <a:latin typeface="+mj-lt"/>
            </a:endParaRPr>
          </a:p>
          <a:p>
            <a:pPr marL="0" indent="0">
              <a:buNone/>
            </a:pPr>
            <a:endParaRPr lang="en-US" sz="4300" dirty="0"/>
          </a:p>
          <a:p>
            <a:r>
              <a:rPr lang="en-US" sz="4300" dirty="0" err="1">
                <a:latin typeface="+mj-lt"/>
              </a:rPr>
              <a:t>Cervicaal</a:t>
            </a:r>
            <a:r>
              <a:rPr lang="en-US" sz="4300" dirty="0">
                <a:latin typeface="+mj-lt"/>
              </a:rPr>
              <a:t> mucus </a:t>
            </a:r>
            <a:r>
              <a:rPr lang="en-US" sz="4300" dirty="0" err="1">
                <a:latin typeface="+mj-lt"/>
              </a:rPr>
              <a:t>kan</a:t>
            </a:r>
            <a:r>
              <a:rPr lang="en-US" sz="4300" dirty="0">
                <a:latin typeface="+mj-lt"/>
              </a:rPr>
              <a:t>, </a:t>
            </a:r>
            <a:r>
              <a:rPr lang="en-US" sz="4300" dirty="0" err="1">
                <a:latin typeface="+mj-lt"/>
              </a:rPr>
              <a:t>gelegen</a:t>
            </a:r>
            <a:r>
              <a:rPr lang="en-US" sz="4300" dirty="0">
                <a:latin typeface="+mj-lt"/>
              </a:rPr>
              <a:t> over de tip van de catheter, </a:t>
            </a:r>
            <a:r>
              <a:rPr lang="en-US" sz="4300" dirty="0" err="1">
                <a:latin typeface="+mj-lt"/>
              </a:rPr>
              <a:t>ervoor</a:t>
            </a:r>
            <a:r>
              <a:rPr lang="en-US" sz="4300" dirty="0">
                <a:latin typeface="+mj-lt"/>
              </a:rPr>
              <a:t> </a:t>
            </a:r>
            <a:r>
              <a:rPr lang="en-US" sz="4300" dirty="0" err="1">
                <a:latin typeface="+mj-lt"/>
              </a:rPr>
              <a:t>zorgen</a:t>
            </a:r>
            <a:r>
              <a:rPr lang="en-US" sz="4300" dirty="0">
                <a:latin typeface="+mj-lt"/>
              </a:rPr>
              <a:t> </a:t>
            </a:r>
            <a:r>
              <a:rPr lang="en-US" sz="4300" dirty="0" err="1">
                <a:solidFill>
                  <a:srgbClr val="FF0000"/>
                </a:solidFill>
                <a:latin typeface="+mj-lt"/>
              </a:rPr>
              <a:t>dat</a:t>
            </a:r>
            <a:r>
              <a:rPr lang="en-US" sz="4300" dirty="0">
                <a:solidFill>
                  <a:srgbClr val="FF0000"/>
                </a:solidFill>
                <a:latin typeface="+mj-lt"/>
              </a:rPr>
              <a:t> het embryo op </a:t>
            </a:r>
            <a:r>
              <a:rPr lang="en-US" sz="4300" dirty="0" err="1">
                <a:solidFill>
                  <a:srgbClr val="FF0000"/>
                </a:solidFill>
                <a:latin typeface="+mj-lt"/>
              </a:rPr>
              <a:t>een</a:t>
            </a:r>
            <a:r>
              <a:rPr lang="en-US" sz="4300" dirty="0">
                <a:solidFill>
                  <a:srgbClr val="FF0000"/>
                </a:solidFill>
                <a:latin typeface="+mj-lt"/>
              </a:rPr>
              <a:t> </a:t>
            </a:r>
            <a:r>
              <a:rPr lang="en-US" sz="4300" dirty="0" err="1">
                <a:solidFill>
                  <a:srgbClr val="FF0000"/>
                </a:solidFill>
                <a:latin typeface="+mj-lt"/>
              </a:rPr>
              <a:t>andere</a:t>
            </a:r>
            <a:r>
              <a:rPr lang="en-US" sz="4300" dirty="0">
                <a:solidFill>
                  <a:srgbClr val="FF0000"/>
                </a:solidFill>
                <a:latin typeface="+mj-lt"/>
              </a:rPr>
              <a:t> </a:t>
            </a:r>
            <a:r>
              <a:rPr lang="en-US" sz="4300" dirty="0" err="1">
                <a:solidFill>
                  <a:srgbClr val="FF0000"/>
                </a:solidFill>
                <a:latin typeface="+mj-lt"/>
              </a:rPr>
              <a:t>locatie</a:t>
            </a:r>
            <a:r>
              <a:rPr lang="en-US" sz="4300" dirty="0">
                <a:solidFill>
                  <a:srgbClr val="FF0000"/>
                </a:solidFill>
                <a:latin typeface="+mj-lt"/>
              </a:rPr>
              <a:t> </a:t>
            </a:r>
            <a:r>
              <a:rPr lang="en-US" sz="4300" dirty="0" err="1">
                <a:solidFill>
                  <a:srgbClr val="FF0000"/>
                </a:solidFill>
                <a:latin typeface="+mj-lt"/>
              </a:rPr>
              <a:t>terecht</a:t>
            </a:r>
            <a:r>
              <a:rPr lang="en-US" sz="4300" dirty="0">
                <a:solidFill>
                  <a:srgbClr val="FF0000"/>
                </a:solidFill>
                <a:latin typeface="+mj-lt"/>
              </a:rPr>
              <a:t> </a:t>
            </a:r>
            <a:r>
              <a:rPr lang="en-US" sz="4300" dirty="0" err="1">
                <a:solidFill>
                  <a:srgbClr val="FF0000"/>
                </a:solidFill>
                <a:latin typeface="+mj-lt"/>
              </a:rPr>
              <a:t>komt</a:t>
            </a:r>
            <a:r>
              <a:rPr lang="en-US" sz="4300" dirty="0">
                <a:solidFill>
                  <a:srgbClr val="FF0000"/>
                </a:solidFill>
                <a:latin typeface="+mj-lt"/>
              </a:rPr>
              <a:t> dan de </a:t>
            </a:r>
            <a:r>
              <a:rPr lang="en-US" sz="4300" dirty="0" err="1">
                <a:solidFill>
                  <a:srgbClr val="FF0000"/>
                </a:solidFill>
                <a:latin typeface="+mj-lt"/>
              </a:rPr>
              <a:t>gewenste</a:t>
            </a:r>
            <a:r>
              <a:rPr lang="en-US" sz="4300" dirty="0">
                <a:solidFill>
                  <a:srgbClr val="FF0000"/>
                </a:solidFill>
                <a:latin typeface="+mj-lt"/>
              </a:rPr>
              <a:t> </a:t>
            </a:r>
            <a:r>
              <a:rPr lang="en-US" sz="4300" dirty="0">
                <a:latin typeface="+mj-lt"/>
              </a:rPr>
              <a:t>(</a:t>
            </a:r>
            <a:r>
              <a:rPr lang="en-US" sz="4300" dirty="0" err="1">
                <a:latin typeface="+mj-lt"/>
              </a:rPr>
              <a:t>een</a:t>
            </a:r>
            <a:r>
              <a:rPr lang="en-US" sz="4300" dirty="0">
                <a:latin typeface="+mj-lt"/>
              </a:rPr>
              <a:t> </a:t>
            </a:r>
            <a:r>
              <a:rPr lang="en-US" sz="4300" dirty="0" err="1">
                <a:latin typeface="+mj-lt"/>
              </a:rPr>
              <a:t>versleepingstheorie</a:t>
            </a:r>
            <a:r>
              <a:rPr lang="en-US" sz="4300" dirty="0">
                <a:latin typeface="+mj-lt"/>
              </a:rPr>
              <a:t>, door </a:t>
            </a:r>
            <a:r>
              <a:rPr lang="en-US" sz="4300" dirty="0" err="1">
                <a:latin typeface="+mj-lt"/>
              </a:rPr>
              <a:t>hechting</a:t>
            </a:r>
            <a:r>
              <a:rPr lang="en-US" sz="4300" dirty="0">
                <a:latin typeface="+mj-lt"/>
              </a:rPr>
              <a:t> van het embryo </a:t>
            </a:r>
            <a:r>
              <a:rPr lang="en-US" sz="4300" dirty="0" err="1">
                <a:latin typeface="+mj-lt"/>
              </a:rPr>
              <a:t>aan</a:t>
            </a:r>
            <a:r>
              <a:rPr lang="en-US" sz="4300" dirty="0">
                <a:latin typeface="+mj-lt"/>
              </a:rPr>
              <a:t> </a:t>
            </a:r>
            <a:r>
              <a:rPr lang="en-US" sz="4300" dirty="0" err="1">
                <a:latin typeface="+mj-lt"/>
              </a:rPr>
              <a:t>dat</a:t>
            </a:r>
            <a:r>
              <a:rPr lang="en-US" sz="4300" dirty="0">
                <a:latin typeface="+mj-lt"/>
              </a:rPr>
              <a:t> mucus ten </a:t>
            </a:r>
            <a:r>
              <a:rPr lang="en-US" sz="4300" dirty="0" err="1">
                <a:latin typeface="+mj-lt"/>
              </a:rPr>
              <a:t>tijde</a:t>
            </a:r>
            <a:r>
              <a:rPr lang="en-US" sz="4300" dirty="0">
                <a:latin typeface="+mj-lt"/>
              </a:rPr>
              <a:t> van het </a:t>
            </a:r>
            <a:r>
              <a:rPr lang="en-US" sz="4300" dirty="0" err="1">
                <a:latin typeface="+mj-lt"/>
              </a:rPr>
              <a:t>terugtrekken</a:t>
            </a:r>
            <a:r>
              <a:rPr lang="en-US" sz="4300" dirty="0">
                <a:latin typeface="+mj-lt"/>
              </a:rPr>
              <a:t> van de catheter)</a:t>
            </a:r>
            <a:endParaRPr lang="nl-NL" sz="4300" dirty="0">
              <a:latin typeface="Calibri" panose="020F0502020204030204" pitchFamily="34" charset="0"/>
              <a:ea typeface="Calibri" panose="020F0502020204030204" pitchFamily="34" charset="0"/>
            </a:endParaRPr>
          </a:p>
          <a:p>
            <a:endParaRPr lang="en-US" dirty="0"/>
          </a:p>
          <a:p>
            <a:endParaRPr lang="nl-NL" dirty="0"/>
          </a:p>
        </p:txBody>
      </p:sp>
    </p:spTree>
    <p:extLst>
      <p:ext uri="{BB962C8B-B14F-4D97-AF65-F5344CB8AC3E}">
        <p14:creationId xmlns:p14="http://schemas.microsoft.com/office/powerpoint/2010/main" val="829051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5F405E-5A35-4469-B379-9E7EB91DF0E9}"/>
              </a:ext>
            </a:extLst>
          </p:cNvPr>
          <p:cNvSpPr>
            <a:spLocks noGrp="1"/>
          </p:cNvSpPr>
          <p:nvPr>
            <p:ph type="title"/>
          </p:nvPr>
        </p:nvSpPr>
        <p:spPr>
          <a:xfrm>
            <a:off x="623455" y="1911927"/>
            <a:ext cx="10730345" cy="568470"/>
          </a:xfrm>
        </p:spPr>
        <p:txBody>
          <a:bodyPr>
            <a:noAutofit/>
          </a:bodyPr>
          <a:lstStyle/>
          <a:p>
            <a:r>
              <a:rPr lang="nl-NL" sz="4000" dirty="0"/>
              <a:t>Aha!? Wordt het nu, voor de firma’s van de ET </a:t>
            </a:r>
            <a:r>
              <a:rPr lang="nl-NL" sz="4000" dirty="0" err="1"/>
              <a:t>buitencatheters</a:t>
            </a:r>
            <a:r>
              <a:rPr lang="nl-NL" sz="4000" dirty="0"/>
              <a:t>, interessant om deze te gaan vernieuwen?</a:t>
            </a:r>
            <a:br>
              <a:rPr lang="nl-NL" sz="4000" dirty="0"/>
            </a:br>
            <a:endParaRPr lang="nl-NL" sz="4000" dirty="0"/>
          </a:p>
        </p:txBody>
      </p:sp>
      <p:sp>
        <p:nvSpPr>
          <p:cNvPr id="3" name="Tijdelijke aanduiding voor inhoud 2">
            <a:extLst>
              <a:ext uri="{FF2B5EF4-FFF2-40B4-BE49-F238E27FC236}">
                <a16:creationId xmlns:a16="http://schemas.microsoft.com/office/drawing/2014/main" id="{EB46E01A-575C-450D-BDAA-820B0A9CEE20}"/>
              </a:ext>
            </a:extLst>
          </p:cNvPr>
          <p:cNvSpPr>
            <a:spLocks noGrp="1"/>
          </p:cNvSpPr>
          <p:nvPr>
            <p:ph idx="1"/>
          </p:nvPr>
        </p:nvSpPr>
        <p:spPr>
          <a:xfrm>
            <a:off x="623454" y="2623487"/>
            <a:ext cx="10501745" cy="4109822"/>
          </a:xfrm>
        </p:spPr>
        <p:txBody>
          <a:bodyPr>
            <a:normAutofit fontScale="32500" lnSpcReduction="20000"/>
          </a:bodyPr>
          <a:lstStyle/>
          <a:p>
            <a:pPr marL="0" indent="0">
              <a:buNone/>
            </a:pPr>
            <a:endParaRPr lang="nl-NL" sz="4400" dirty="0">
              <a:latin typeface="+mj-lt"/>
            </a:endParaRPr>
          </a:p>
          <a:p>
            <a:pPr marL="0" indent="0">
              <a:buNone/>
            </a:pPr>
            <a:endParaRPr lang="nl-NL" sz="4400" dirty="0">
              <a:latin typeface="+mj-lt"/>
            </a:endParaRPr>
          </a:p>
          <a:p>
            <a:pPr marL="0" indent="0">
              <a:buNone/>
            </a:pPr>
            <a:r>
              <a:rPr lang="nl-NL" sz="12800" dirty="0">
                <a:latin typeface="+mj-lt"/>
              </a:rPr>
              <a:t>tot een </a:t>
            </a:r>
            <a:r>
              <a:rPr lang="nl-NL" sz="12800" dirty="0" err="1">
                <a:latin typeface="+mj-lt"/>
              </a:rPr>
              <a:t>buitencatheter</a:t>
            </a:r>
            <a:r>
              <a:rPr lang="nl-NL" sz="12800" dirty="0">
                <a:latin typeface="+mj-lt"/>
              </a:rPr>
              <a:t> waarvan de top te openen is op het moment dat deze onder echogeleiding zo’n 2,5-3 cm onder de fundustop gepositioneerd is? </a:t>
            </a:r>
          </a:p>
          <a:p>
            <a:pPr marL="0" indent="0">
              <a:buNone/>
            </a:pPr>
            <a:endParaRPr lang="nl-NL" sz="12800" dirty="0">
              <a:latin typeface="+mj-lt"/>
            </a:endParaRPr>
          </a:p>
          <a:p>
            <a:pPr marL="0" indent="0">
              <a:buNone/>
            </a:pPr>
            <a:r>
              <a:rPr lang="nl-NL" sz="12800" dirty="0">
                <a:solidFill>
                  <a:srgbClr val="954F72"/>
                </a:solidFill>
                <a:latin typeface="+mj-lt"/>
                <a:hlinkClick r:id="rId2">
                  <a:extLst>
                    <a:ext uri="{A12FA001-AC4F-418D-AE19-62706E023703}">
                      <ahyp:hlinkClr xmlns:ahyp="http://schemas.microsoft.com/office/drawing/2018/hyperlinkcolor" val="tx"/>
                    </a:ext>
                  </a:extLst>
                </a:hlinkClick>
              </a:rPr>
              <a:t>          https://youtu.be/W5U5fqSPSfE</a:t>
            </a:r>
            <a:endParaRPr lang="nl-NL" sz="5100" dirty="0"/>
          </a:p>
          <a:p>
            <a:endParaRPr lang="nl-NL" dirty="0"/>
          </a:p>
          <a:p>
            <a:endParaRPr lang="nl-NL" dirty="0"/>
          </a:p>
          <a:p>
            <a:endParaRPr lang="nl-NL" dirty="0"/>
          </a:p>
        </p:txBody>
      </p:sp>
      <p:pic>
        <p:nvPicPr>
          <p:cNvPr id="5" name="Afbeelding 4">
            <a:extLst>
              <a:ext uri="{FF2B5EF4-FFF2-40B4-BE49-F238E27FC236}">
                <a16:creationId xmlns:a16="http://schemas.microsoft.com/office/drawing/2014/main" id="{4DFFAB6A-1E4F-440D-9257-B893D7213E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487" y="5570284"/>
            <a:ext cx="992331" cy="992331"/>
          </a:xfrm>
          <a:prstGeom prst="rect">
            <a:avLst/>
          </a:prstGeom>
        </p:spPr>
      </p:pic>
    </p:spTree>
    <p:extLst>
      <p:ext uri="{BB962C8B-B14F-4D97-AF65-F5344CB8AC3E}">
        <p14:creationId xmlns:p14="http://schemas.microsoft.com/office/powerpoint/2010/main" val="275127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528637"/>
            <a:ext cx="11277600" cy="1089602"/>
          </a:xfrm>
        </p:spPr>
        <p:txBody>
          <a:bodyPr>
            <a:normAutofit fontScale="90000"/>
          </a:bodyPr>
          <a:lstStyle/>
          <a:p>
            <a:r>
              <a:rPr lang="nl-NL" dirty="0"/>
              <a:t>Wat laat literatuuronderzoek mij weten over het aspireren van cervicaal mucus voorafgaand aan de ET:</a:t>
            </a:r>
            <a:br>
              <a:rPr lang="nl-NL" dirty="0"/>
            </a:br>
            <a:endParaRPr lang="nl-NL" dirty="0"/>
          </a:p>
        </p:txBody>
      </p:sp>
      <p:sp>
        <p:nvSpPr>
          <p:cNvPr id="3" name="Tijdelijke aanduiding voor inhoud 2">
            <a:extLst>
              <a:ext uri="{FF2B5EF4-FFF2-40B4-BE49-F238E27FC236}">
                <a16:creationId xmlns:a16="http://schemas.microsoft.com/office/drawing/2014/main" id="{113BAD2D-5EB8-483F-A526-6CDA294A2183}"/>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4" name="Tijdelijke aanduiding voor inhoud 2">
            <a:extLst>
              <a:ext uri="{FF2B5EF4-FFF2-40B4-BE49-F238E27FC236}">
                <a16:creationId xmlns:a16="http://schemas.microsoft.com/office/drawing/2014/main" id="{9A94E5E3-7427-4580-919C-AB291158BE5A}"/>
              </a:ext>
            </a:extLst>
          </p:cNvPr>
          <p:cNvSpPr txBox="1">
            <a:spLocks/>
          </p:cNvSpPr>
          <p:nvPr/>
        </p:nvSpPr>
        <p:spPr>
          <a:xfrm>
            <a:off x="838200" y="1618238"/>
            <a:ext cx="11159836" cy="51289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u="sng" dirty="0">
                <a:solidFill>
                  <a:srgbClr val="000000"/>
                </a:solidFill>
                <a:effectLst/>
                <a:latin typeface="Calibri" panose="020F0502020204030204" pitchFamily="34" charset="0"/>
                <a:ea typeface="Calibri" panose="020F0502020204030204" pitchFamily="34" charset="0"/>
                <a:hlinkClick r:id="rId2"/>
              </a:rPr>
              <a:t>http://www.bioline.org.br/request?rm06009</a:t>
            </a:r>
            <a:r>
              <a:rPr lang="nl-NL" sz="2000" dirty="0">
                <a:solidFill>
                  <a:srgbClr val="000000"/>
                </a:solidFill>
                <a:effectLst/>
                <a:latin typeface="Calibri" panose="020F0502020204030204" pitchFamily="34" charset="0"/>
                <a:ea typeface="Calibri" panose="020F0502020204030204" pitchFamily="34" charset="0"/>
              </a:rPr>
              <a:t>   uit 2006 </a:t>
            </a:r>
            <a:r>
              <a:rPr lang="nl-NL" sz="2000" dirty="0">
                <a:solidFill>
                  <a:srgbClr val="000000"/>
                </a:solidFill>
                <a:latin typeface="Calibri" panose="020F0502020204030204" pitchFamily="34" charset="0"/>
                <a:ea typeface="Calibri" panose="020F0502020204030204" pitchFamily="34" charset="0"/>
              </a:rPr>
              <a:t>met daarin een verwijzing naar   </a:t>
            </a:r>
          </a:p>
          <a:p>
            <a:pPr marL="0" indent="0">
              <a:buNone/>
            </a:pPr>
            <a:r>
              <a:rPr lang="nl-NL" sz="2000" dirty="0">
                <a:solidFill>
                  <a:srgbClr val="000000"/>
                </a:solidFill>
                <a:latin typeface="Calibri" panose="020F0502020204030204" pitchFamily="34" charset="0"/>
                <a:ea typeface="Calibri" panose="020F0502020204030204" pitchFamily="34" charset="0"/>
              </a:rPr>
              <a:t>               </a:t>
            </a:r>
            <a:r>
              <a:rPr lang="nl-NL" sz="2000" dirty="0">
                <a:hlinkClick r:id="rId3"/>
              </a:rPr>
              <a:t>https://journal.rums.ac.ir/browse.php?a_id=11&amp;sid=1&amp;slc_lang=en</a:t>
            </a:r>
            <a:r>
              <a:rPr lang="nl-NL" sz="2000" dirty="0"/>
              <a:t> uit 2005</a:t>
            </a:r>
          </a:p>
          <a:p>
            <a:r>
              <a:rPr lang="nl-NL" sz="2000" u="sng" dirty="0">
                <a:hlinkClick r:id="rId4"/>
              </a:rPr>
              <a:t>https://www.rbmojournal.com/article/S1472-6483(10)60344-6/pdf</a:t>
            </a:r>
            <a:r>
              <a:rPr lang="nl-NL" sz="2000" u="sng" dirty="0"/>
              <a:t> </a:t>
            </a:r>
            <a:r>
              <a:rPr lang="nl-NL" sz="2000" dirty="0"/>
              <a:t>uit 2007</a:t>
            </a:r>
            <a:endParaRPr lang="nl-NL" sz="2000" u="sng" dirty="0">
              <a:solidFill>
                <a:srgbClr val="000000"/>
              </a:solidFill>
              <a:effectLst/>
              <a:latin typeface="Calibri" panose="020F0502020204030204" pitchFamily="34" charset="0"/>
              <a:ea typeface="Calibri" panose="020F0502020204030204" pitchFamily="34" charset="0"/>
              <a:hlinkClick r:id="rId5"/>
            </a:endParaRPr>
          </a:p>
          <a:p>
            <a:r>
              <a:rPr lang="nl-NL" sz="2000" u="sng" dirty="0">
                <a:solidFill>
                  <a:srgbClr val="000000"/>
                </a:solidFill>
                <a:effectLst/>
                <a:latin typeface="Calibri" panose="020F0502020204030204" pitchFamily="34" charset="0"/>
                <a:ea typeface="Calibri" panose="020F0502020204030204" pitchFamily="34" charset="0"/>
                <a:hlinkClick r:id="rId5"/>
              </a:rPr>
              <a:t>https://pure.uva.nl/ws/files/1583850/55072_06.pd</a:t>
            </a:r>
            <a:r>
              <a:rPr lang="nl-NL" sz="2000" dirty="0">
                <a:solidFill>
                  <a:srgbClr val="000000"/>
                </a:solidFill>
                <a:latin typeface="Calibri" panose="020F0502020204030204" pitchFamily="34" charset="0"/>
                <a:ea typeface="Calibri" panose="020F0502020204030204" pitchFamily="34" charset="0"/>
              </a:rPr>
              <a:t>     uit 2008</a:t>
            </a:r>
          </a:p>
          <a:p>
            <a:r>
              <a:rPr lang="nl-NL" sz="2000" u="sng" dirty="0">
                <a:hlinkClick r:id="rId6"/>
              </a:rPr>
              <a:t>https://pubmed.ncbi.nlm.nih.gov/19821435/</a:t>
            </a:r>
            <a:r>
              <a:rPr lang="nl-NL" sz="2000" u="sng" dirty="0"/>
              <a:t> </a:t>
            </a:r>
            <a:r>
              <a:rPr lang="nl-NL" sz="2000" dirty="0"/>
              <a:t>uit 2009</a:t>
            </a:r>
            <a:endParaRPr lang="nl-NL" sz="2000" dirty="0">
              <a:effectLst/>
              <a:latin typeface="Calibri" panose="020F0502020204030204" pitchFamily="34" charset="0"/>
              <a:ea typeface="Calibri" panose="020F0502020204030204" pitchFamily="34" charset="0"/>
            </a:endParaRPr>
          </a:p>
          <a:p>
            <a:r>
              <a:rPr lang="nl-NL" sz="2000" u="sng" dirty="0">
                <a:solidFill>
                  <a:srgbClr val="000000"/>
                </a:solidFill>
                <a:effectLst/>
                <a:latin typeface="Calibri" panose="020F0502020204030204" pitchFamily="34" charset="0"/>
                <a:ea typeface="Calibri" panose="020F0502020204030204" pitchFamily="34" charset="0"/>
                <a:hlinkClick r:id="rId7"/>
              </a:rPr>
              <a:t>https://www.ncbi.nlm.nih.gov/pmc/articles/PMC3941337</a:t>
            </a:r>
            <a:r>
              <a:rPr lang="nl-NL" sz="2000" dirty="0">
                <a:solidFill>
                  <a:srgbClr val="000000"/>
                </a:solidFill>
                <a:effectLst/>
                <a:latin typeface="Calibri" panose="020F0502020204030204" pitchFamily="34" charset="0"/>
                <a:ea typeface="Calibri" panose="020F0502020204030204" pitchFamily="34" charset="0"/>
                <a:hlinkClick r:id="rId7"/>
              </a:rPr>
              <a:t>/</a:t>
            </a:r>
            <a:r>
              <a:rPr lang="nl-NL" sz="2000" dirty="0">
                <a:solidFill>
                  <a:srgbClr val="000000"/>
                </a:solidFill>
                <a:effectLst/>
                <a:latin typeface="Calibri" panose="020F0502020204030204" pitchFamily="34" charset="0"/>
                <a:ea typeface="Calibri" panose="020F0502020204030204" pitchFamily="34" charset="0"/>
              </a:rPr>
              <a:t>   uit 2013</a:t>
            </a:r>
            <a:endParaRPr lang="nl-NL" sz="2000" dirty="0">
              <a:effectLst/>
              <a:latin typeface="Calibri" panose="020F0502020204030204" pitchFamily="34" charset="0"/>
              <a:ea typeface="Calibri" panose="020F0502020204030204" pitchFamily="34" charset="0"/>
            </a:endParaRPr>
          </a:p>
          <a:p>
            <a:r>
              <a:rPr lang="nl-NL" sz="2000" u="sng" dirty="0">
                <a:solidFill>
                  <a:srgbClr val="000000"/>
                </a:solidFill>
                <a:effectLst/>
                <a:latin typeface="Calibri" panose="020F0502020204030204" pitchFamily="34" charset="0"/>
                <a:ea typeface="Calibri" panose="020F0502020204030204" pitchFamily="34" charset="0"/>
                <a:hlinkClick r:id="rId8"/>
              </a:rPr>
              <a:t>https://www.fertstert.org/article/S0015-0282(14)00095-8/pdf</a:t>
            </a:r>
            <a:r>
              <a:rPr lang="nl-NL" sz="2000" u="sng" dirty="0">
                <a:solidFill>
                  <a:srgbClr val="000000"/>
                </a:solidFill>
                <a:effectLst/>
                <a:latin typeface="Calibri" panose="020F0502020204030204" pitchFamily="34" charset="0"/>
                <a:ea typeface="Calibri" panose="020F0502020204030204" pitchFamily="34" charset="0"/>
              </a:rPr>
              <a:t> </a:t>
            </a:r>
            <a:r>
              <a:rPr lang="nl-NL" sz="2000" dirty="0">
                <a:solidFill>
                  <a:srgbClr val="000000"/>
                </a:solidFill>
                <a:effectLst/>
                <a:latin typeface="Calibri" panose="020F0502020204030204" pitchFamily="34" charset="0"/>
                <a:ea typeface="Calibri" panose="020F0502020204030204" pitchFamily="34" charset="0"/>
              </a:rPr>
              <a:t>  uit 2014</a:t>
            </a:r>
          </a:p>
          <a:p>
            <a:r>
              <a:rPr lang="nl-NL" sz="2000" u="sng" dirty="0">
                <a:solidFill>
                  <a:srgbClr val="000000"/>
                </a:solidFill>
                <a:effectLst/>
                <a:latin typeface="Calibri" panose="020F0502020204030204" pitchFamily="34" charset="0"/>
                <a:ea typeface="Calibri" panose="020F0502020204030204" pitchFamily="34" charset="0"/>
                <a:hlinkClick r:id="rId9"/>
              </a:rPr>
              <a:t>https://www.fertstert.org/article/S0015-0282(17)30229-7/fulltext</a:t>
            </a:r>
            <a:r>
              <a:rPr lang="nl-NL" sz="2000" dirty="0">
                <a:solidFill>
                  <a:srgbClr val="000000"/>
                </a:solidFill>
                <a:effectLst/>
                <a:latin typeface="Calibri" panose="020F0502020204030204" pitchFamily="34" charset="0"/>
                <a:ea typeface="Calibri" panose="020F0502020204030204" pitchFamily="34" charset="0"/>
              </a:rPr>
              <a:t>   uit 2017 daarin met verwijzing naar</a:t>
            </a:r>
          </a:p>
          <a:p>
            <a:pPr marL="0" indent="0">
              <a:buNone/>
            </a:pPr>
            <a:r>
              <a:rPr lang="nl-NL" sz="2000" dirty="0">
                <a:solidFill>
                  <a:srgbClr val="000000"/>
                </a:solidFill>
                <a:latin typeface="Calibri" panose="020F0502020204030204" pitchFamily="34" charset="0"/>
                <a:ea typeface="Calibri" panose="020F0502020204030204" pitchFamily="34" charset="0"/>
              </a:rPr>
              <a:t>               </a:t>
            </a:r>
            <a:r>
              <a:rPr lang="nl-NL" sz="2000" dirty="0">
                <a:solidFill>
                  <a:srgbClr val="000000"/>
                </a:solidFill>
                <a:effectLst/>
                <a:latin typeface="Calibri" panose="020F0502020204030204" pitchFamily="34" charset="0"/>
                <a:ea typeface="Calibri" panose="020F0502020204030204" pitchFamily="34" charset="0"/>
                <a:hlinkClick r:id="rId10"/>
              </a:rPr>
              <a:t>https://pubmed.ncbi.nlm.nih.gov/21806579/</a:t>
            </a:r>
            <a:r>
              <a:rPr lang="nl-NL" sz="2000" dirty="0">
                <a:solidFill>
                  <a:srgbClr val="000000"/>
                </a:solidFill>
                <a:effectLst/>
                <a:latin typeface="Calibri" panose="020F0502020204030204" pitchFamily="34" charset="0"/>
                <a:ea typeface="Calibri" panose="020F0502020204030204" pitchFamily="34" charset="0"/>
              </a:rPr>
              <a:t> uit 2011</a:t>
            </a:r>
          </a:p>
          <a:p>
            <a:pPr marL="0" indent="0">
              <a:buNone/>
            </a:pPr>
            <a:r>
              <a:rPr lang="nl-NL" sz="2000" dirty="0">
                <a:solidFill>
                  <a:srgbClr val="000000"/>
                </a:solidFill>
                <a:latin typeface="Calibri" panose="020F0502020204030204" pitchFamily="34" charset="0"/>
                <a:ea typeface="Calibri" panose="020F0502020204030204" pitchFamily="34" charset="0"/>
              </a:rPr>
              <a:t>               </a:t>
            </a:r>
            <a:r>
              <a:rPr lang="nl-NL" sz="2000" dirty="0">
                <a:hlinkClick r:id="rId11"/>
              </a:rPr>
              <a:t>https://www.rbmojournal.com/article/S1472-6483(10)60872-3/pdf</a:t>
            </a:r>
            <a:r>
              <a:rPr lang="nl-NL" sz="2000" dirty="0"/>
              <a:t> uit 2007</a:t>
            </a:r>
            <a:endParaRPr lang="nl-NL" sz="2000" dirty="0">
              <a:solidFill>
                <a:srgbClr val="000000"/>
              </a:solidFill>
              <a:effectLst/>
              <a:latin typeface="Calibri" panose="020F0502020204030204" pitchFamily="34" charset="0"/>
              <a:ea typeface="Calibri" panose="020F0502020204030204" pitchFamily="34" charset="0"/>
            </a:endParaRPr>
          </a:p>
          <a:p>
            <a:r>
              <a:rPr lang="nl-NL" sz="2000" dirty="0">
                <a:hlinkClick r:id="rId12"/>
              </a:rPr>
              <a:t>https://www.sart.org/globalassets/asrm/asrm-content/news-and-publications/practice-guidelines/for-non-members/performing_the_embryo_transfer.pdf</a:t>
            </a:r>
            <a:r>
              <a:rPr lang="nl-NL" sz="2000" dirty="0"/>
              <a:t> uit 2017</a:t>
            </a:r>
            <a:endParaRPr lang="nl-NL" sz="2000" dirty="0">
              <a:effectLst/>
              <a:latin typeface="Calibri" panose="020F0502020204030204" pitchFamily="34" charset="0"/>
              <a:ea typeface="Calibri" panose="020F0502020204030204" pitchFamily="34" charset="0"/>
            </a:endParaRPr>
          </a:p>
          <a:p>
            <a:pPr marL="0" indent="0">
              <a:buNone/>
            </a:pPr>
            <a:endParaRPr lang="en-US" sz="1600" dirty="0">
              <a:effectLst/>
            </a:endParaRPr>
          </a:p>
          <a:p>
            <a:endParaRPr lang="nl-NL" sz="2400" dirty="0"/>
          </a:p>
          <a:p>
            <a:endParaRPr lang="nl-NL" sz="1800" dirty="0"/>
          </a:p>
          <a:p>
            <a:pPr marL="0" indent="0">
              <a:buNone/>
            </a:pPr>
            <a:endParaRPr lang="nl-NL" sz="1800" u="sng" dirty="0">
              <a:solidFill>
                <a:srgbClr val="000000"/>
              </a:solidFill>
              <a:effectLst/>
              <a:latin typeface="Calibri" panose="020F0502020204030204" pitchFamily="34" charset="0"/>
              <a:ea typeface="Calibri" panose="020F0502020204030204" pitchFamily="34" charset="0"/>
            </a:endParaRPr>
          </a:p>
          <a:p>
            <a:endParaRPr lang="nl-NL" sz="1800" dirty="0">
              <a:effectLst/>
              <a:latin typeface="Calibri" panose="020F0502020204030204" pitchFamily="34" charset="0"/>
              <a:ea typeface="Calibri" panose="020F0502020204030204" pitchFamily="34" charset="0"/>
            </a:endParaRPr>
          </a:p>
          <a:p>
            <a:endParaRPr lang="nl-NL" sz="1800" dirty="0">
              <a:effectLst/>
              <a:latin typeface="Calibri" panose="020F0502020204030204" pitchFamily="34" charset="0"/>
              <a:ea typeface="Calibri" panose="020F0502020204030204" pitchFamily="34" charset="0"/>
            </a:endParaRPr>
          </a:p>
          <a:p>
            <a:endParaRPr lang="nl-NL" dirty="0"/>
          </a:p>
        </p:txBody>
      </p:sp>
    </p:spTree>
    <p:extLst>
      <p:ext uri="{BB962C8B-B14F-4D97-AF65-F5344CB8AC3E}">
        <p14:creationId xmlns:p14="http://schemas.microsoft.com/office/powerpoint/2010/main" val="665241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49C1C6-C908-4A7D-9676-716FE98FC3DD}"/>
              </a:ext>
            </a:extLst>
          </p:cNvPr>
          <p:cNvSpPr>
            <a:spLocks noGrp="1"/>
          </p:cNvSpPr>
          <p:nvPr>
            <p:ph type="title"/>
          </p:nvPr>
        </p:nvSpPr>
        <p:spPr>
          <a:xfrm>
            <a:off x="700087" y="365125"/>
            <a:ext cx="10653713" cy="1325563"/>
          </a:xfrm>
        </p:spPr>
        <p:txBody>
          <a:bodyPr/>
          <a:lstStyle/>
          <a:p>
            <a:r>
              <a:rPr lang="nl-NL" sz="3600" u="sng" dirty="0">
                <a:solidFill>
                  <a:srgbClr val="000000"/>
                </a:solidFill>
                <a:effectLst/>
                <a:latin typeface="Calibri" panose="020F0502020204030204" pitchFamily="34" charset="0"/>
                <a:ea typeface="Calibri" panose="020F0502020204030204" pitchFamily="34" charset="0"/>
                <a:hlinkClick r:id="rId2"/>
              </a:rPr>
              <a:t>http://www.bioline.org.br/request?rm06009</a:t>
            </a:r>
            <a:br>
              <a:rPr lang="nl-NL" sz="1800" dirty="0">
                <a:effectLst/>
                <a:latin typeface="Calibri" panose="020F0502020204030204" pitchFamily="34" charset="0"/>
                <a:ea typeface="Calibri" panose="020F0502020204030204" pitchFamily="34" charset="0"/>
              </a:rPr>
            </a:br>
            <a:r>
              <a:rPr lang="nl-NL" sz="2800" dirty="0">
                <a:solidFill>
                  <a:srgbClr val="FF0000"/>
                </a:solidFill>
                <a:effectLst/>
                <a:latin typeface="Calibri" panose="020F0502020204030204" pitchFamily="34" charset="0"/>
                <a:ea typeface="Calibri" panose="020F0502020204030204" pitchFamily="34" charset="0"/>
              </a:rPr>
              <a:t>2006</a:t>
            </a:r>
            <a:endParaRPr lang="nl-NL" sz="2800" dirty="0">
              <a:solidFill>
                <a:srgbClr val="FF0000"/>
              </a:solidFill>
            </a:endParaRPr>
          </a:p>
        </p:txBody>
      </p:sp>
      <p:sp>
        <p:nvSpPr>
          <p:cNvPr id="7" name="Tijdelijke aanduiding voor inhoud 6">
            <a:extLst>
              <a:ext uri="{FF2B5EF4-FFF2-40B4-BE49-F238E27FC236}">
                <a16:creationId xmlns:a16="http://schemas.microsoft.com/office/drawing/2014/main" id="{15E76860-754C-4D79-A5AB-5E0C603B6698}"/>
              </a:ext>
            </a:extLst>
          </p:cNvPr>
          <p:cNvSpPr>
            <a:spLocks noGrp="1"/>
          </p:cNvSpPr>
          <p:nvPr>
            <p:ph idx="1"/>
          </p:nvPr>
        </p:nvSpPr>
        <p:spPr/>
        <p:txBody>
          <a:bodyPr/>
          <a:lstStyle/>
          <a:p>
            <a:endParaRPr lang="nl-NL"/>
          </a:p>
        </p:txBody>
      </p:sp>
      <p:pic>
        <p:nvPicPr>
          <p:cNvPr id="9" name="Afbeelding 8">
            <a:extLst>
              <a:ext uri="{FF2B5EF4-FFF2-40B4-BE49-F238E27FC236}">
                <a16:creationId xmlns:a16="http://schemas.microsoft.com/office/drawing/2014/main" id="{9487F0A2-8AF8-4186-BE4D-51ACD0FEDE20}"/>
              </a:ext>
            </a:extLst>
          </p:cNvPr>
          <p:cNvPicPr>
            <a:picLocks noChangeAspect="1"/>
          </p:cNvPicPr>
          <p:nvPr/>
        </p:nvPicPr>
        <p:blipFill>
          <a:blip r:embed="rId3"/>
          <a:stretch>
            <a:fillRect/>
          </a:stretch>
        </p:blipFill>
        <p:spPr>
          <a:xfrm>
            <a:off x="631030" y="1539081"/>
            <a:ext cx="10791825" cy="4924425"/>
          </a:xfrm>
          <a:prstGeom prst="rect">
            <a:avLst/>
          </a:prstGeom>
        </p:spPr>
      </p:pic>
    </p:spTree>
    <p:extLst>
      <p:ext uri="{BB962C8B-B14F-4D97-AF65-F5344CB8AC3E}">
        <p14:creationId xmlns:p14="http://schemas.microsoft.com/office/powerpoint/2010/main" val="12434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58BC3C-B926-4778-A7C2-8C313701C637}"/>
              </a:ext>
            </a:extLst>
          </p:cNvPr>
          <p:cNvSpPr>
            <a:spLocks noGrp="1"/>
          </p:cNvSpPr>
          <p:nvPr>
            <p:ph type="title"/>
          </p:nvPr>
        </p:nvSpPr>
        <p:spPr>
          <a:xfrm>
            <a:off x="387927" y="365125"/>
            <a:ext cx="11513128" cy="1325563"/>
          </a:xfrm>
        </p:spPr>
        <p:txBody>
          <a:bodyPr/>
          <a:lstStyle/>
          <a:p>
            <a:r>
              <a:rPr lang="nl-NL" dirty="0"/>
              <a:t>Het originele artikel blijkt, voor mij, niet leesbaar </a:t>
            </a:r>
          </a:p>
        </p:txBody>
      </p:sp>
      <p:sp>
        <p:nvSpPr>
          <p:cNvPr id="3" name="Tijdelijke aanduiding voor inhoud 2">
            <a:extLst>
              <a:ext uri="{FF2B5EF4-FFF2-40B4-BE49-F238E27FC236}">
                <a16:creationId xmlns:a16="http://schemas.microsoft.com/office/drawing/2014/main" id="{8172DE48-9AE3-4358-BFF2-2C4642069BDF}"/>
              </a:ext>
            </a:extLst>
          </p:cNvPr>
          <p:cNvSpPr>
            <a:spLocks noGrp="1"/>
          </p:cNvSpPr>
          <p:nvPr>
            <p:ph idx="1"/>
          </p:nvPr>
        </p:nvSpPr>
        <p:spPr>
          <a:xfrm>
            <a:off x="387927" y="1828799"/>
            <a:ext cx="10965873" cy="4348163"/>
          </a:xfrm>
        </p:spPr>
        <p:txBody>
          <a:bodyPr>
            <a:normAutofit/>
          </a:bodyPr>
          <a:lstStyle/>
          <a:p>
            <a:pPr marL="0" indent="0">
              <a:buNone/>
            </a:pPr>
            <a:r>
              <a:rPr lang="nl-NL" sz="3600" dirty="0">
                <a:hlinkClick r:id="rId2"/>
              </a:rPr>
              <a:t>https://journal.rums.ac.ir/article-1-11-en.pdf</a:t>
            </a:r>
            <a:endParaRPr lang="nl-NL" sz="3600" dirty="0"/>
          </a:p>
          <a:p>
            <a:endParaRPr lang="nl-NL" sz="3600" dirty="0"/>
          </a:p>
        </p:txBody>
      </p:sp>
      <p:pic>
        <p:nvPicPr>
          <p:cNvPr id="5" name="Afbeelding 4">
            <a:extLst>
              <a:ext uri="{FF2B5EF4-FFF2-40B4-BE49-F238E27FC236}">
                <a16:creationId xmlns:a16="http://schemas.microsoft.com/office/drawing/2014/main" id="{46EB4A5A-972D-4BAF-9727-9FBACEC6DA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2547" y="2392501"/>
            <a:ext cx="7174152" cy="4465499"/>
          </a:xfrm>
          <a:prstGeom prst="rect">
            <a:avLst/>
          </a:prstGeom>
        </p:spPr>
      </p:pic>
    </p:spTree>
    <p:extLst>
      <p:ext uri="{BB962C8B-B14F-4D97-AF65-F5344CB8AC3E}">
        <p14:creationId xmlns:p14="http://schemas.microsoft.com/office/powerpoint/2010/main" val="2805149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09495909-6E96-4215-B305-9C3CA56B7BFF}"/>
              </a:ext>
            </a:extLst>
          </p:cNvPr>
          <p:cNvSpPr>
            <a:spLocks noGrp="1"/>
          </p:cNvSpPr>
          <p:nvPr>
            <p:ph type="title"/>
          </p:nvPr>
        </p:nvSpPr>
        <p:spPr>
          <a:xfrm>
            <a:off x="553903" y="365125"/>
            <a:ext cx="10799897" cy="1325563"/>
          </a:xfrm>
        </p:spPr>
        <p:txBody>
          <a:bodyPr/>
          <a:lstStyle/>
          <a:p>
            <a:r>
              <a:rPr lang="nl-NL" dirty="0"/>
              <a:t>De vertaalde samenvatting beschrijft:</a:t>
            </a:r>
          </a:p>
        </p:txBody>
      </p:sp>
      <p:pic>
        <p:nvPicPr>
          <p:cNvPr id="7" name="Afbeelding 6">
            <a:extLst>
              <a:ext uri="{FF2B5EF4-FFF2-40B4-BE49-F238E27FC236}">
                <a16:creationId xmlns:a16="http://schemas.microsoft.com/office/drawing/2014/main" id="{5189EF69-26A9-4DEE-AE8E-4FE42C52BF41}"/>
              </a:ext>
            </a:extLst>
          </p:cNvPr>
          <p:cNvPicPr>
            <a:picLocks noChangeAspect="1"/>
          </p:cNvPicPr>
          <p:nvPr/>
        </p:nvPicPr>
        <p:blipFill>
          <a:blip r:embed="rId2"/>
          <a:stretch>
            <a:fillRect/>
          </a:stretch>
        </p:blipFill>
        <p:spPr>
          <a:xfrm>
            <a:off x="581025" y="1812807"/>
            <a:ext cx="11029950" cy="3981450"/>
          </a:xfrm>
          <a:prstGeom prst="rect">
            <a:avLst/>
          </a:prstGeom>
        </p:spPr>
      </p:pic>
    </p:spTree>
    <p:extLst>
      <p:ext uri="{BB962C8B-B14F-4D97-AF65-F5344CB8AC3E}">
        <p14:creationId xmlns:p14="http://schemas.microsoft.com/office/powerpoint/2010/main" val="16736860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16247</TotalTime>
  <Words>1520</Words>
  <Application>Microsoft Office PowerPoint</Application>
  <PresentationFormat>Breedbeeld</PresentationFormat>
  <Paragraphs>163</Paragraphs>
  <Slides>35</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35</vt:i4>
      </vt:variant>
    </vt:vector>
  </HeadingPairs>
  <TitlesOfParts>
    <vt:vector size="40" baseType="lpstr">
      <vt:lpstr>Arial</vt:lpstr>
      <vt:lpstr>Calibri</vt:lpstr>
      <vt:lpstr>Calibri Light</vt:lpstr>
      <vt:lpstr>Times New Roman</vt:lpstr>
      <vt:lpstr>Kantoorthema</vt:lpstr>
      <vt:lpstr>De vraagstelling:</vt:lpstr>
      <vt:lpstr>PowerPoint-presentatie</vt:lpstr>
      <vt:lpstr>dat het cervicaal mucus, dat ‘postovulatoir’, zuurder en dikker is, nu, zonder aspiratie voorafgaand aan de ET, in de top van de ET buitencatheter (de opening zit namelijk bovenop) terecht kan komen  en zo ook in de top, de tip, van de binnencatheter  met welke gevolgen? </vt:lpstr>
      <vt:lpstr> Nadelige gevolgen zouden kunnen zijn:</vt:lpstr>
      <vt:lpstr>Aha!? Wordt het nu, voor de firma’s van de ET buitencatheters, interessant om deze te gaan vernieuwen? </vt:lpstr>
      <vt:lpstr>Wat laat literatuuronderzoek mij weten over het aspireren van cervicaal mucus voorafgaand aan de ET: </vt:lpstr>
      <vt:lpstr>http://www.bioline.org.br/request?rm06009 2006</vt:lpstr>
      <vt:lpstr>Het originele artikel blijkt, voor mij, niet leesbaar </vt:lpstr>
      <vt:lpstr>De vertaalde samenvatting beschrijft:</vt:lpstr>
      <vt:lpstr>en dan lees ik, tot mijn verwondering:</vt:lpstr>
      <vt:lpstr>https://www.rbmojournal.com/article/S1472-6483(10)60344-6/pdf </vt:lpstr>
      <vt:lpstr>maar mogen de onderzoeksarmen verschillen in aantallen? 220 in de treatment groep en 205 in controlegroep?</vt:lpstr>
      <vt:lpstr>https://pure.uva.nl/ws/files/1583850/55072_06.pd 2008 (wordt verwezen naar onderzoek uit 2007)                286 (2 groepen van 143) </vt:lpstr>
      <vt:lpstr>PowerPoint-presentatie</vt:lpstr>
      <vt:lpstr>PowerPoint-presentatie</vt:lpstr>
      <vt:lpstr>https://www.ncbi.nlm.nih.gov/pmc/articles/PMC3941337/ 2013</vt:lpstr>
      <vt:lpstr>   </vt:lpstr>
      <vt:lpstr>  https://www.fertstert.org/article/S0015-0282(14)00095-8/pdf 2014      review van 8 studies</vt:lpstr>
      <vt:lpstr>Fertility and Sterility® Vol. 101, No. 5, May 2014 0015-0282/$36.00</vt:lpstr>
      <vt:lpstr> https://www.fertstert.org/article/S0015-0282(17)30229-7/fulltext </vt:lpstr>
      <vt:lpstr>PowerPoint-presentatie</vt:lpstr>
      <vt:lpstr>https://www.rbmojournal.com/article/S1472-6483(10)60872-3/pdf 2007</vt:lpstr>
      <vt:lpstr>Toch durven zij in de samenvatting te zeggen:</vt:lpstr>
      <vt:lpstr>https://www.sart.org/globalassets/asrm/asrm-content/news-and-publications/practice-guidelines/for-non-members/performing_the_embryo_transfer.pdf </vt:lpstr>
      <vt:lpstr>Mijn literatuuronderzoek samengevat: </vt:lpstr>
      <vt:lpstr>Kortom tijd voor onze eigen resultaten FKT 2020 qua mucus / bloed:   Bij IVF / ICSI: 391 - 89 niet ingevuld= 302 Tip met mucus 45, met bloed 22, met mucus en bloed 32 en schoon 203  Bij CRYO: 433 - 35 niet ingevuld= 398 Tip met mucus 55, met bloed 69, met mucus en bloed 39 en schoon 235</vt:lpstr>
      <vt:lpstr>CRYO: 433 pogingen, bij 35 niets ingevuld = 398 compleet, maar mag nog verder uitgezocht</vt:lpstr>
      <vt:lpstr>IVF / ICSI: 391 pogingen, bij 89 niets ingevuld=302 compleet:</vt:lpstr>
      <vt:lpstr>En ook als je tip met bloed en met mucus en met bloed en mucus samenvoegt: </vt:lpstr>
      <vt:lpstr>PowerPoint-presentatie</vt:lpstr>
      <vt:lpstr>Dus firma’s, helaas…</vt:lpstr>
      <vt:lpstr>Wel gloren er nieuwe vragen aan de horizon:</vt:lpstr>
      <vt:lpstr>-door het (cervicaal) aspireren van niche vocht voorafgaand aan de ET, bij vrouwen met een (evidente) niche na een sectio (want is hier, in de gedane onderzoeken, rekening mee gehouden?)? </vt:lpstr>
      <vt:lpstr>Een reminder:            niche met vocht, met hier zelfs ook vocht in cavum uteri: </vt:lpstr>
      <vt:lpstr>                        dank voor jullie aandacht</vt:lpstr>
    </vt:vector>
  </TitlesOfParts>
  <Company>Pasklaar Online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Embryonale transfer</dc:title>
  <dc:creator>Erica Rekers</dc:creator>
  <cp:lastModifiedBy>Erica Rekers</cp:lastModifiedBy>
  <cp:revision>122</cp:revision>
  <dcterms:created xsi:type="dcterms:W3CDTF">2021-01-15T09:50:54Z</dcterms:created>
  <dcterms:modified xsi:type="dcterms:W3CDTF">2021-01-30T09:09:20Z</dcterms:modified>
</cp:coreProperties>
</file>