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301" r:id="rId4"/>
    <p:sldId id="302" r:id="rId5"/>
    <p:sldId id="266" r:id="rId6"/>
    <p:sldId id="312" r:id="rId7"/>
    <p:sldId id="292" r:id="rId8"/>
    <p:sldId id="307" r:id="rId9"/>
    <p:sldId id="293" r:id="rId10"/>
    <p:sldId id="280" r:id="rId11"/>
    <p:sldId id="303" r:id="rId12"/>
    <p:sldId id="295" r:id="rId13"/>
    <p:sldId id="305" r:id="rId14"/>
    <p:sldId id="304" r:id="rId15"/>
    <p:sldId id="268" r:id="rId16"/>
    <p:sldId id="272" r:id="rId17"/>
    <p:sldId id="267" r:id="rId18"/>
    <p:sldId id="285" r:id="rId19"/>
    <p:sldId id="281" r:id="rId20"/>
    <p:sldId id="278" r:id="rId21"/>
    <p:sldId id="287" r:id="rId22"/>
    <p:sldId id="290" r:id="rId23"/>
    <p:sldId id="298" r:id="rId24"/>
    <p:sldId id="288" r:id="rId25"/>
    <p:sldId id="300" r:id="rId26"/>
    <p:sldId id="297" r:id="rId27"/>
    <p:sldId id="296" r:id="rId28"/>
    <p:sldId id="291" r:id="rId29"/>
    <p:sldId id="317" r:id="rId30"/>
    <p:sldId id="289" r:id="rId31"/>
    <p:sldId id="269" r:id="rId32"/>
    <p:sldId id="282" r:id="rId33"/>
    <p:sldId id="262" r:id="rId34"/>
    <p:sldId id="294" r:id="rId35"/>
    <p:sldId id="270" r:id="rId36"/>
    <p:sldId id="314" r:id="rId37"/>
    <p:sldId id="313" r:id="rId38"/>
    <p:sldId id="271" r:id="rId39"/>
    <p:sldId id="316" r:id="rId40"/>
    <p:sldId id="315" r:id="rId41"/>
    <p:sldId id="309" r:id="rId4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E9EC50-0219-4412-B8E4-D22DAEE9E19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DE5FDF7-E5EE-432A-AB55-C6C5EFCB5A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B884A55-9939-4DF5-9566-2B701DF6D8D9}"/>
              </a:ext>
            </a:extLst>
          </p:cNvPr>
          <p:cNvSpPr>
            <a:spLocks noGrp="1"/>
          </p:cNvSpPr>
          <p:nvPr>
            <p:ph type="dt" sz="half" idx="10"/>
          </p:nvPr>
        </p:nvSpPr>
        <p:spPr/>
        <p:txBody>
          <a:bodyPr/>
          <a:lstStyle/>
          <a:p>
            <a:fld id="{897CAE0C-899B-4732-AFEA-68A351B857E4}" type="datetimeFigureOut">
              <a:rPr lang="nl-NL" smtClean="0"/>
              <a:t>16-4-2021</a:t>
            </a:fld>
            <a:endParaRPr lang="nl-NL"/>
          </a:p>
        </p:txBody>
      </p:sp>
      <p:sp>
        <p:nvSpPr>
          <p:cNvPr id="5" name="Tijdelijke aanduiding voor voettekst 4">
            <a:extLst>
              <a:ext uri="{FF2B5EF4-FFF2-40B4-BE49-F238E27FC236}">
                <a16:creationId xmlns:a16="http://schemas.microsoft.com/office/drawing/2014/main" id="{6EB70D92-60D4-4594-B0B8-B7E42234CBB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6F08B3F-825E-4920-92C9-5FCA601341E9}"/>
              </a:ext>
            </a:extLst>
          </p:cNvPr>
          <p:cNvSpPr>
            <a:spLocks noGrp="1"/>
          </p:cNvSpPr>
          <p:nvPr>
            <p:ph type="sldNum" sz="quarter" idx="12"/>
          </p:nvPr>
        </p:nvSpPr>
        <p:spPr/>
        <p:txBody>
          <a:bodyPr/>
          <a:lstStyle/>
          <a:p>
            <a:fld id="{F0EA4D2A-5F36-42B3-8FA0-B50F8C28DE89}" type="slidenum">
              <a:rPr lang="nl-NL" smtClean="0"/>
              <a:t>‹nr.›</a:t>
            </a:fld>
            <a:endParaRPr lang="nl-NL"/>
          </a:p>
        </p:txBody>
      </p:sp>
    </p:spTree>
    <p:extLst>
      <p:ext uri="{BB962C8B-B14F-4D97-AF65-F5344CB8AC3E}">
        <p14:creationId xmlns:p14="http://schemas.microsoft.com/office/powerpoint/2010/main" val="32548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944506-28E7-4A89-BEF7-CB5B0A1AAD8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040A732-7459-4582-8BC3-1B2DC6FC11C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DD88DE7-12E8-4BBC-B49D-8D0D93EF1253}"/>
              </a:ext>
            </a:extLst>
          </p:cNvPr>
          <p:cNvSpPr>
            <a:spLocks noGrp="1"/>
          </p:cNvSpPr>
          <p:nvPr>
            <p:ph type="dt" sz="half" idx="10"/>
          </p:nvPr>
        </p:nvSpPr>
        <p:spPr/>
        <p:txBody>
          <a:bodyPr/>
          <a:lstStyle/>
          <a:p>
            <a:fld id="{897CAE0C-899B-4732-AFEA-68A351B857E4}" type="datetimeFigureOut">
              <a:rPr lang="nl-NL" smtClean="0"/>
              <a:t>16-4-2021</a:t>
            </a:fld>
            <a:endParaRPr lang="nl-NL"/>
          </a:p>
        </p:txBody>
      </p:sp>
      <p:sp>
        <p:nvSpPr>
          <p:cNvPr id="5" name="Tijdelijke aanduiding voor voettekst 4">
            <a:extLst>
              <a:ext uri="{FF2B5EF4-FFF2-40B4-BE49-F238E27FC236}">
                <a16:creationId xmlns:a16="http://schemas.microsoft.com/office/drawing/2014/main" id="{4F207547-41A3-4EB5-A30C-AC3536CE7F7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14D2932-4C38-4BAB-A651-15BC16DA94B6}"/>
              </a:ext>
            </a:extLst>
          </p:cNvPr>
          <p:cNvSpPr>
            <a:spLocks noGrp="1"/>
          </p:cNvSpPr>
          <p:nvPr>
            <p:ph type="sldNum" sz="quarter" idx="12"/>
          </p:nvPr>
        </p:nvSpPr>
        <p:spPr/>
        <p:txBody>
          <a:bodyPr/>
          <a:lstStyle/>
          <a:p>
            <a:fld id="{F0EA4D2A-5F36-42B3-8FA0-B50F8C28DE89}" type="slidenum">
              <a:rPr lang="nl-NL" smtClean="0"/>
              <a:t>‹nr.›</a:t>
            </a:fld>
            <a:endParaRPr lang="nl-NL"/>
          </a:p>
        </p:txBody>
      </p:sp>
    </p:spTree>
    <p:extLst>
      <p:ext uri="{BB962C8B-B14F-4D97-AF65-F5344CB8AC3E}">
        <p14:creationId xmlns:p14="http://schemas.microsoft.com/office/powerpoint/2010/main" val="1374652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6BD6270-E536-4452-AA50-9D8987B2E42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C2CEF84-54A9-44D0-A34B-B04FCE19658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34E14B5-20BB-4517-84F0-0D080EA6C3DF}"/>
              </a:ext>
            </a:extLst>
          </p:cNvPr>
          <p:cNvSpPr>
            <a:spLocks noGrp="1"/>
          </p:cNvSpPr>
          <p:nvPr>
            <p:ph type="dt" sz="half" idx="10"/>
          </p:nvPr>
        </p:nvSpPr>
        <p:spPr/>
        <p:txBody>
          <a:bodyPr/>
          <a:lstStyle/>
          <a:p>
            <a:fld id="{897CAE0C-899B-4732-AFEA-68A351B857E4}" type="datetimeFigureOut">
              <a:rPr lang="nl-NL" smtClean="0"/>
              <a:t>16-4-2021</a:t>
            </a:fld>
            <a:endParaRPr lang="nl-NL"/>
          </a:p>
        </p:txBody>
      </p:sp>
      <p:sp>
        <p:nvSpPr>
          <p:cNvPr id="5" name="Tijdelijke aanduiding voor voettekst 4">
            <a:extLst>
              <a:ext uri="{FF2B5EF4-FFF2-40B4-BE49-F238E27FC236}">
                <a16:creationId xmlns:a16="http://schemas.microsoft.com/office/drawing/2014/main" id="{9A231A1E-DB82-4C29-9E68-04D509A9844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0D525A4-4BCC-4330-B0BC-A5C411137053}"/>
              </a:ext>
            </a:extLst>
          </p:cNvPr>
          <p:cNvSpPr>
            <a:spLocks noGrp="1"/>
          </p:cNvSpPr>
          <p:nvPr>
            <p:ph type="sldNum" sz="quarter" idx="12"/>
          </p:nvPr>
        </p:nvSpPr>
        <p:spPr/>
        <p:txBody>
          <a:bodyPr/>
          <a:lstStyle/>
          <a:p>
            <a:fld id="{F0EA4D2A-5F36-42B3-8FA0-B50F8C28DE89}" type="slidenum">
              <a:rPr lang="nl-NL" smtClean="0"/>
              <a:t>‹nr.›</a:t>
            </a:fld>
            <a:endParaRPr lang="nl-NL"/>
          </a:p>
        </p:txBody>
      </p:sp>
    </p:spTree>
    <p:extLst>
      <p:ext uri="{BB962C8B-B14F-4D97-AF65-F5344CB8AC3E}">
        <p14:creationId xmlns:p14="http://schemas.microsoft.com/office/powerpoint/2010/main" val="3591481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4B461F-0391-47E4-9AFA-BF7669582F3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48F2E99-548F-491B-8263-43B4ECA6924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869A334-ED94-4D76-A6D6-5D085E7CFAD3}"/>
              </a:ext>
            </a:extLst>
          </p:cNvPr>
          <p:cNvSpPr>
            <a:spLocks noGrp="1"/>
          </p:cNvSpPr>
          <p:nvPr>
            <p:ph type="dt" sz="half" idx="10"/>
          </p:nvPr>
        </p:nvSpPr>
        <p:spPr/>
        <p:txBody>
          <a:bodyPr/>
          <a:lstStyle/>
          <a:p>
            <a:fld id="{897CAE0C-899B-4732-AFEA-68A351B857E4}" type="datetimeFigureOut">
              <a:rPr lang="nl-NL" smtClean="0"/>
              <a:t>16-4-2021</a:t>
            </a:fld>
            <a:endParaRPr lang="nl-NL"/>
          </a:p>
        </p:txBody>
      </p:sp>
      <p:sp>
        <p:nvSpPr>
          <p:cNvPr id="5" name="Tijdelijke aanduiding voor voettekst 4">
            <a:extLst>
              <a:ext uri="{FF2B5EF4-FFF2-40B4-BE49-F238E27FC236}">
                <a16:creationId xmlns:a16="http://schemas.microsoft.com/office/drawing/2014/main" id="{1717AED8-262D-42B4-9011-3636A7BBE70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6732692-1C90-40E0-A0A0-531D120085F7}"/>
              </a:ext>
            </a:extLst>
          </p:cNvPr>
          <p:cNvSpPr>
            <a:spLocks noGrp="1"/>
          </p:cNvSpPr>
          <p:nvPr>
            <p:ph type="sldNum" sz="quarter" idx="12"/>
          </p:nvPr>
        </p:nvSpPr>
        <p:spPr/>
        <p:txBody>
          <a:bodyPr/>
          <a:lstStyle/>
          <a:p>
            <a:fld id="{F0EA4D2A-5F36-42B3-8FA0-B50F8C28DE89}" type="slidenum">
              <a:rPr lang="nl-NL" smtClean="0"/>
              <a:t>‹nr.›</a:t>
            </a:fld>
            <a:endParaRPr lang="nl-NL"/>
          </a:p>
        </p:txBody>
      </p:sp>
    </p:spTree>
    <p:extLst>
      <p:ext uri="{BB962C8B-B14F-4D97-AF65-F5344CB8AC3E}">
        <p14:creationId xmlns:p14="http://schemas.microsoft.com/office/powerpoint/2010/main" val="3838267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A4CB56-39F6-451C-B52D-E6DF73910E0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93BF95F0-47C5-4039-AD5F-C915C30955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FEC079A-D995-407D-AB12-F2A107B21F5E}"/>
              </a:ext>
            </a:extLst>
          </p:cNvPr>
          <p:cNvSpPr>
            <a:spLocks noGrp="1"/>
          </p:cNvSpPr>
          <p:nvPr>
            <p:ph type="dt" sz="half" idx="10"/>
          </p:nvPr>
        </p:nvSpPr>
        <p:spPr/>
        <p:txBody>
          <a:bodyPr/>
          <a:lstStyle/>
          <a:p>
            <a:fld id="{897CAE0C-899B-4732-AFEA-68A351B857E4}" type="datetimeFigureOut">
              <a:rPr lang="nl-NL" smtClean="0"/>
              <a:t>16-4-2021</a:t>
            </a:fld>
            <a:endParaRPr lang="nl-NL"/>
          </a:p>
        </p:txBody>
      </p:sp>
      <p:sp>
        <p:nvSpPr>
          <p:cNvPr id="5" name="Tijdelijke aanduiding voor voettekst 4">
            <a:extLst>
              <a:ext uri="{FF2B5EF4-FFF2-40B4-BE49-F238E27FC236}">
                <a16:creationId xmlns:a16="http://schemas.microsoft.com/office/drawing/2014/main" id="{0DBD8C2E-12E2-48DD-A22A-66F61661E3A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BB9B1F0-5EB5-4D60-B146-C8F3D92698E7}"/>
              </a:ext>
            </a:extLst>
          </p:cNvPr>
          <p:cNvSpPr>
            <a:spLocks noGrp="1"/>
          </p:cNvSpPr>
          <p:nvPr>
            <p:ph type="sldNum" sz="quarter" idx="12"/>
          </p:nvPr>
        </p:nvSpPr>
        <p:spPr/>
        <p:txBody>
          <a:bodyPr/>
          <a:lstStyle/>
          <a:p>
            <a:fld id="{F0EA4D2A-5F36-42B3-8FA0-B50F8C28DE89}" type="slidenum">
              <a:rPr lang="nl-NL" smtClean="0"/>
              <a:t>‹nr.›</a:t>
            </a:fld>
            <a:endParaRPr lang="nl-NL"/>
          </a:p>
        </p:txBody>
      </p:sp>
    </p:spTree>
    <p:extLst>
      <p:ext uri="{BB962C8B-B14F-4D97-AF65-F5344CB8AC3E}">
        <p14:creationId xmlns:p14="http://schemas.microsoft.com/office/powerpoint/2010/main" val="1007599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186B12-49F8-41AA-8839-1C664A797BA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C671315-D06C-43C6-85AB-CF31DA2B59E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E3F6F4A-F4FD-4B19-8FE8-670036516C9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848154B-1B41-472A-808D-AD2E3F199C4F}"/>
              </a:ext>
            </a:extLst>
          </p:cNvPr>
          <p:cNvSpPr>
            <a:spLocks noGrp="1"/>
          </p:cNvSpPr>
          <p:nvPr>
            <p:ph type="dt" sz="half" idx="10"/>
          </p:nvPr>
        </p:nvSpPr>
        <p:spPr/>
        <p:txBody>
          <a:bodyPr/>
          <a:lstStyle/>
          <a:p>
            <a:fld id="{897CAE0C-899B-4732-AFEA-68A351B857E4}" type="datetimeFigureOut">
              <a:rPr lang="nl-NL" smtClean="0"/>
              <a:t>16-4-2021</a:t>
            </a:fld>
            <a:endParaRPr lang="nl-NL"/>
          </a:p>
        </p:txBody>
      </p:sp>
      <p:sp>
        <p:nvSpPr>
          <p:cNvPr id="6" name="Tijdelijke aanduiding voor voettekst 5">
            <a:extLst>
              <a:ext uri="{FF2B5EF4-FFF2-40B4-BE49-F238E27FC236}">
                <a16:creationId xmlns:a16="http://schemas.microsoft.com/office/drawing/2014/main" id="{EDDFE059-A83F-4171-9057-E85E77E4A94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B809CD3-E93E-41ED-9106-C6CC31B14BD6}"/>
              </a:ext>
            </a:extLst>
          </p:cNvPr>
          <p:cNvSpPr>
            <a:spLocks noGrp="1"/>
          </p:cNvSpPr>
          <p:nvPr>
            <p:ph type="sldNum" sz="quarter" idx="12"/>
          </p:nvPr>
        </p:nvSpPr>
        <p:spPr/>
        <p:txBody>
          <a:bodyPr/>
          <a:lstStyle/>
          <a:p>
            <a:fld id="{F0EA4D2A-5F36-42B3-8FA0-B50F8C28DE89}" type="slidenum">
              <a:rPr lang="nl-NL" smtClean="0"/>
              <a:t>‹nr.›</a:t>
            </a:fld>
            <a:endParaRPr lang="nl-NL"/>
          </a:p>
        </p:txBody>
      </p:sp>
    </p:spTree>
    <p:extLst>
      <p:ext uri="{BB962C8B-B14F-4D97-AF65-F5344CB8AC3E}">
        <p14:creationId xmlns:p14="http://schemas.microsoft.com/office/powerpoint/2010/main" val="309141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66A180-6EE0-46CA-B8DE-E8FDCCF2822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7598C235-5F10-49FB-BE58-558B7E2445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4F50DE2-3D88-4C29-8A9A-C5C0F6FD40A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1787006-67D0-4679-9297-AC73EABE49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094ADD9-C358-449D-88DB-88059BE46E1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28740DC-9CB6-45D1-9BBD-04DA4046AD71}"/>
              </a:ext>
            </a:extLst>
          </p:cNvPr>
          <p:cNvSpPr>
            <a:spLocks noGrp="1"/>
          </p:cNvSpPr>
          <p:nvPr>
            <p:ph type="dt" sz="half" idx="10"/>
          </p:nvPr>
        </p:nvSpPr>
        <p:spPr/>
        <p:txBody>
          <a:bodyPr/>
          <a:lstStyle/>
          <a:p>
            <a:fld id="{897CAE0C-899B-4732-AFEA-68A351B857E4}" type="datetimeFigureOut">
              <a:rPr lang="nl-NL" smtClean="0"/>
              <a:t>16-4-2021</a:t>
            </a:fld>
            <a:endParaRPr lang="nl-NL"/>
          </a:p>
        </p:txBody>
      </p:sp>
      <p:sp>
        <p:nvSpPr>
          <p:cNvPr id="8" name="Tijdelijke aanduiding voor voettekst 7">
            <a:extLst>
              <a:ext uri="{FF2B5EF4-FFF2-40B4-BE49-F238E27FC236}">
                <a16:creationId xmlns:a16="http://schemas.microsoft.com/office/drawing/2014/main" id="{2D8E2DC0-951C-495A-B727-8344FF954AA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6D25E02-D8D6-4303-A675-17504633C7E7}"/>
              </a:ext>
            </a:extLst>
          </p:cNvPr>
          <p:cNvSpPr>
            <a:spLocks noGrp="1"/>
          </p:cNvSpPr>
          <p:nvPr>
            <p:ph type="sldNum" sz="quarter" idx="12"/>
          </p:nvPr>
        </p:nvSpPr>
        <p:spPr/>
        <p:txBody>
          <a:bodyPr/>
          <a:lstStyle/>
          <a:p>
            <a:fld id="{F0EA4D2A-5F36-42B3-8FA0-B50F8C28DE89}" type="slidenum">
              <a:rPr lang="nl-NL" smtClean="0"/>
              <a:t>‹nr.›</a:t>
            </a:fld>
            <a:endParaRPr lang="nl-NL"/>
          </a:p>
        </p:txBody>
      </p:sp>
    </p:spTree>
    <p:extLst>
      <p:ext uri="{BB962C8B-B14F-4D97-AF65-F5344CB8AC3E}">
        <p14:creationId xmlns:p14="http://schemas.microsoft.com/office/powerpoint/2010/main" val="3764016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B72AC8-34F2-43AB-A51B-CAE66983B68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86520F8-0405-4AA8-9F7A-A0492C344CED}"/>
              </a:ext>
            </a:extLst>
          </p:cNvPr>
          <p:cNvSpPr>
            <a:spLocks noGrp="1"/>
          </p:cNvSpPr>
          <p:nvPr>
            <p:ph type="dt" sz="half" idx="10"/>
          </p:nvPr>
        </p:nvSpPr>
        <p:spPr/>
        <p:txBody>
          <a:bodyPr/>
          <a:lstStyle/>
          <a:p>
            <a:fld id="{897CAE0C-899B-4732-AFEA-68A351B857E4}" type="datetimeFigureOut">
              <a:rPr lang="nl-NL" smtClean="0"/>
              <a:t>16-4-2021</a:t>
            </a:fld>
            <a:endParaRPr lang="nl-NL"/>
          </a:p>
        </p:txBody>
      </p:sp>
      <p:sp>
        <p:nvSpPr>
          <p:cNvPr id="4" name="Tijdelijke aanduiding voor voettekst 3">
            <a:extLst>
              <a:ext uri="{FF2B5EF4-FFF2-40B4-BE49-F238E27FC236}">
                <a16:creationId xmlns:a16="http://schemas.microsoft.com/office/drawing/2014/main" id="{A5D30665-6503-4749-8F55-DF94BE1F7BA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231567D-5C59-4AC2-AF96-EA1D94E43E9F}"/>
              </a:ext>
            </a:extLst>
          </p:cNvPr>
          <p:cNvSpPr>
            <a:spLocks noGrp="1"/>
          </p:cNvSpPr>
          <p:nvPr>
            <p:ph type="sldNum" sz="quarter" idx="12"/>
          </p:nvPr>
        </p:nvSpPr>
        <p:spPr/>
        <p:txBody>
          <a:bodyPr/>
          <a:lstStyle/>
          <a:p>
            <a:fld id="{F0EA4D2A-5F36-42B3-8FA0-B50F8C28DE89}" type="slidenum">
              <a:rPr lang="nl-NL" smtClean="0"/>
              <a:t>‹nr.›</a:t>
            </a:fld>
            <a:endParaRPr lang="nl-NL"/>
          </a:p>
        </p:txBody>
      </p:sp>
    </p:spTree>
    <p:extLst>
      <p:ext uri="{BB962C8B-B14F-4D97-AF65-F5344CB8AC3E}">
        <p14:creationId xmlns:p14="http://schemas.microsoft.com/office/powerpoint/2010/main" val="2915473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926E7A0-18B4-4243-8146-BA18899F3271}"/>
              </a:ext>
            </a:extLst>
          </p:cNvPr>
          <p:cNvSpPr>
            <a:spLocks noGrp="1"/>
          </p:cNvSpPr>
          <p:nvPr>
            <p:ph type="dt" sz="half" idx="10"/>
          </p:nvPr>
        </p:nvSpPr>
        <p:spPr/>
        <p:txBody>
          <a:bodyPr/>
          <a:lstStyle/>
          <a:p>
            <a:fld id="{897CAE0C-899B-4732-AFEA-68A351B857E4}" type="datetimeFigureOut">
              <a:rPr lang="nl-NL" smtClean="0"/>
              <a:t>16-4-2021</a:t>
            </a:fld>
            <a:endParaRPr lang="nl-NL"/>
          </a:p>
        </p:txBody>
      </p:sp>
      <p:sp>
        <p:nvSpPr>
          <p:cNvPr id="3" name="Tijdelijke aanduiding voor voettekst 2">
            <a:extLst>
              <a:ext uri="{FF2B5EF4-FFF2-40B4-BE49-F238E27FC236}">
                <a16:creationId xmlns:a16="http://schemas.microsoft.com/office/drawing/2014/main" id="{1A346970-D529-4035-BE80-C71B0B5839C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397DC2A-7E7D-4D34-BF54-E78D836F2475}"/>
              </a:ext>
            </a:extLst>
          </p:cNvPr>
          <p:cNvSpPr>
            <a:spLocks noGrp="1"/>
          </p:cNvSpPr>
          <p:nvPr>
            <p:ph type="sldNum" sz="quarter" idx="12"/>
          </p:nvPr>
        </p:nvSpPr>
        <p:spPr/>
        <p:txBody>
          <a:bodyPr/>
          <a:lstStyle/>
          <a:p>
            <a:fld id="{F0EA4D2A-5F36-42B3-8FA0-B50F8C28DE89}" type="slidenum">
              <a:rPr lang="nl-NL" smtClean="0"/>
              <a:t>‹nr.›</a:t>
            </a:fld>
            <a:endParaRPr lang="nl-NL"/>
          </a:p>
        </p:txBody>
      </p:sp>
    </p:spTree>
    <p:extLst>
      <p:ext uri="{BB962C8B-B14F-4D97-AF65-F5344CB8AC3E}">
        <p14:creationId xmlns:p14="http://schemas.microsoft.com/office/powerpoint/2010/main" val="2921322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3A1FE5-37F8-4881-A9C1-E82D1D73B4A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F98486C-2A3A-4D9E-AA50-9F551FC812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10F6469-6069-456E-8A66-57DC6F064C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143DC20-CEFE-46D4-B6E5-0589D4724D23}"/>
              </a:ext>
            </a:extLst>
          </p:cNvPr>
          <p:cNvSpPr>
            <a:spLocks noGrp="1"/>
          </p:cNvSpPr>
          <p:nvPr>
            <p:ph type="dt" sz="half" idx="10"/>
          </p:nvPr>
        </p:nvSpPr>
        <p:spPr/>
        <p:txBody>
          <a:bodyPr/>
          <a:lstStyle/>
          <a:p>
            <a:fld id="{897CAE0C-899B-4732-AFEA-68A351B857E4}" type="datetimeFigureOut">
              <a:rPr lang="nl-NL" smtClean="0"/>
              <a:t>16-4-2021</a:t>
            </a:fld>
            <a:endParaRPr lang="nl-NL"/>
          </a:p>
        </p:txBody>
      </p:sp>
      <p:sp>
        <p:nvSpPr>
          <p:cNvPr id="6" name="Tijdelijke aanduiding voor voettekst 5">
            <a:extLst>
              <a:ext uri="{FF2B5EF4-FFF2-40B4-BE49-F238E27FC236}">
                <a16:creationId xmlns:a16="http://schemas.microsoft.com/office/drawing/2014/main" id="{57CD98BD-E627-4E3A-8135-D82881157F0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1D6E206-546E-4BA7-BBBA-FD079E04E6CE}"/>
              </a:ext>
            </a:extLst>
          </p:cNvPr>
          <p:cNvSpPr>
            <a:spLocks noGrp="1"/>
          </p:cNvSpPr>
          <p:nvPr>
            <p:ph type="sldNum" sz="quarter" idx="12"/>
          </p:nvPr>
        </p:nvSpPr>
        <p:spPr/>
        <p:txBody>
          <a:bodyPr/>
          <a:lstStyle/>
          <a:p>
            <a:fld id="{F0EA4D2A-5F36-42B3-8FA0-B50F8C28DE89}" type="slidenum">
              <a:rPr lang="nl-NL" smtClean="0"/>
              <a:t>‹nr.›</a:t>
            </a:fld>
            <a:endParaRPr lang="nl-NL"/>
          </a:p>
        </p:txBody>
      </p:sp>
    </p:spTree>
    <p:extLst>
      <p:ext uri="{BB962C8B-B14F-4D97-AF65-F5344CB8AC3E}">
        <p14:creationId xmlns:p14="http://schemas.microsoft.com/office/powerpoint/2010/main" val="1686839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A410F9-2C80-47D1-AB05-89A030DC6E2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D7F7A00-AFAB-42AF-9EC8-F036792052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F5559E2-3CBC-48D0-8921-2E0DE6CC70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E7662FB-0251-44FB-8897-7F7537380917}"/>
              </a:ext>
            </a:extLst>
          </p:cNvPr>
          <p:cNvSpPr>
            <a:spLocks noGrp="1"/>
          </p:cNvSpPr>
          <p:nvPr>
            <p:ph type="dt" sz="half" idx="10"/>
          </p:nvPr>
        </p:nvSpPr>
        <p:spPr/>
        <p:txBody>
          <a:bodyPr/>
          <a:lstStyle/>
          <a:p>
            <a:fld id="{897CAE0C-899B-4732-AFEA-68A351B857E4}" type="datetimeFigureOut">
              <a:rPr lang="nl-NL" smtClean="0"/>
              <a:t>16-4-2021</a:t>
            </a:fld>
            <a:endParaRPr lang="nl-NL"/>
          </a:p>
        </p:txBody>
      </p:sp>
      <p:sp>
        <p:nvSpPr>
          <p:cNvPr id="6" name="Tijdelijke aanduiding voor voettekst 5">
            <a:extLst>
              <a:ext uri="{FF2B5EF4-FFF2-40B4-BE49-F238E27FC236}">
                <a16:creationId xmlns:a16="http://schemas.microsoft.com/office/drawing/2014/main" id="{DBC2A535-775B-4CA8-AC75-FA96B2C4BDA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84BC1E4-D63D-4338-BD82-BE5671277879}"/>
              </a:ext>
            </a:extLst>
          </p:cNvPr>
          <p:cNvSpPr>
            <a:spLocks noGrp="1"/>
          </p:cNvSpPr>
          <p:nvPr>
            <p:ph type="sldNum" sz="quarter" idx="12"/>
          </p:nvPr>
        </p:nvSpPr>
        <p:spPr/>
        <p:txBody>
          <a:bodyPr/>
          <a:lstStyle/>
          <a:p>
            <a:fld id="{F0EA4D2A-5F36-42B3-8FA0-B50F8C28DE89}" type="slidenum">
              <a:rPr lang="nl-NL" smtClean="0"/>
              <a:t>‹nr.›</a:t>
            </a:fld>
            <a:endParaRPr lang="nl-NL"/>
          </a:p>
        </p:txBody>
      </p:sp>
    </p:spTree>
    <p:extLst>
      <p:ext uri="{BB962C8B-B14F-4D97-AF65-F5344CB8AC3E}">
        <p14:creationId xmlns:p14="http://schemas.microsoft.com/office/powerpoint/2010/main" val="4100160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F23CE9C-6E66-4676-B251-98C3CB6C06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E91E5AF-B412-4210-8B5C-A163528BFC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2B04AB5-C0DE-42CF-BA59-47CD5F41B9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CAE0C-899B-4732-AFEA-68A351B857E4}" type="datetimeFigureOut">
              <a:rPr lang="nl-NL" smtClean="0"/>
              <a:t>16-4-2021</a:t>
            </a:fld>
            <a:endParaRPr lang="nl-NL"/>
          </a:p>
        </p:txBody>
      </p:sp>
      <p:sp>
        <p:nvSpPr>
          <p:cNvPr id="5" name="Tijdelijke aanduiding voor voettekst 4">
            <a:extLst>
              <a:ext uri="{FF2B5EF4-FFF2-40B4-BE49-F238E27FC236}">
                <a16:creationId xmlns:a16="http://schemas.microsoft.com/office/drawing/2014/main" id="{5856D2E8-8DE0-4D89-932B-FAD7D1B266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E30E511-2220-4AC7-8CDE-FC53805EF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EA4D2A-5F36-42B3-8FA0-B50F8C28DE89}" type="slidenum">
              <a:rPr lang="nl-NL" smtClean="0"/>
              <a:t>‹nr.›</a:t>
            </a:fld>
            <a:endParaRPr lang="nl-NL"/>
          </a:p>
        </p:txBody>
      </p:sp>
    </p:spTree>
    <p:extLst>
      <p:ext uri="{BB962C8B-B14F-4D97-AF65-F5344CB8AC3E}">
        <p14:creationId xmlns:p14="http://schemas.microsoft.com/office/powerpoint/2010/main" val="1957148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1016/j.fertnstert.2010.04.063" TargetMode="External"/><Relationship Id="rId2" Type="http://schemas.openxmlformats.org/officeDocument/2006/relationships/hyperlink" Target="https://www.fertstert.org/article/S0015-0282(10)00701-6/fulltext" TargetMode="External"/><Relationship Id="rId1" Type="http://schemas.openxmlformats.org/officeDocument/2006/relationships/slideLayout" Target="../slideLayouts/slideLayout6.xml"/><Relationship Id="rId4" Type="http://schemas.openxmlformats.org/officeDocument/2006/relationships/hyperlink" Target="https://www.fertstert.org/action/showFullTableHTML?isHtml=true&amp;tableId=tbl1&amp;pii=S0015-0282%2810%2900701-6"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Gene_expression" TargetMode="External"/><Relationship Id="rId2" Type="http://schemas.openxmlformats.org/officeDocument/2006/relationships/hyperlink" Target="https://en.wikipedia.org/wiki/Fold_change#:~:text=Fold%20change%20is%20a%20measure,to%20A%20is%20B%2FA." TargetMode="External"/><Relationship Id="rId1" Type="http://schemas.openxmlformats.org/officeDocument/2006/relationships/slideLayout" Target="../slideLayouts/slideLayout6.xml"/><Relationship Id="rId5" Type="http://schemas.openxmlformats.org/officeDocument/2006/relationships/hyperlink" Target="https://en.wikipedia.org/wiki/RNA-Seq" TargetMode="External"/><Relationship Id="rId4" Type="http://schemas.openxmlformats.org/officeDocument/2006/relationships/hyperlink" Target="https://en.wikipedia.org/wiki/Microarray"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europeivf.com/assets/uploads/2020/10/europeivf.com-1-ruiz-alonzo-era-for-dg.pdf?x63197"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fertilityiq.com/topics/embryo-transfer/when-is-the-era-test-appropriate"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1016/j.rbmo.2013.08.011" TargetMode="External"/><Relationship Id="rId2" Type="http://schemas.openxmlformats.org/officeDocument/2006/relationships/hyperlink" Target="https://www.fertstert.org/article/S0015-0282(20)30627-0/fulltext" TargetMode="External"/><Relationship Id="rId1" Type="http://schemas.openxmlformats.org/officeDocument/2006/relationships/slideLayout" Target="../slideLayouts/slideLayout6.xml"/><Relationship Id="rId4" Type="http://schemas.openxmlformats.org/officeDocument/2006/relationships/hyperlink" Target="https://doi.org/10.1016/j.fertnstert.2020.07.002"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YvoAziTYpZE"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O7rU6sqFkMI&amp;t=258s"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_o3xeSnYHM0"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miwUphYYFtw"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https://www.lifeleuven.be/nl/expertise/herhaald-miskraam-en-herhaald-implantatiefalen"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www.rbmojournal.com/action/showPdf?pii=S1472-6483%2820%2930319-9" TargetMode="External"/><Relationship Id="rId2" Type="http://schemas.openxmlformats.org/officeDocument/2006/relationships/hyperlink" Target="https://www.rbmojournal.com/article/S1472-6483%2820%2930319-9/fulltext" TargetMode="External"/><Relationship Id="rId1" Type="http://schemas.openxmlformats.org/officeDocument/2006/relationships/slideLayout" Target="../slideLayouts/slideLayout6.xml"/><Relationship Id="rId4" Type="http://schemas.openxmlformats.org/officeDocument/2006/relationships/hyperlink" Target="https://doi.org/10.1016/j.rbmo.2020.06.002"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1.webp"/><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image" Target="../media/image12.webp"/><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igenomix.com/"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www.igenomix.com/"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www.fertilityiq.com/topics/embryo-transfer/when-is-the-era-test-appropriate"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nejm.org/toc/nejm/340/23?query=article_issue_link" TargetMode="External"/><Relationship Id="rId2" Type="http://schemas.openxmlformats.org/officeDocument/2006/relationships/hyperlink" Target="https://www.nejm.org/doi/full/10.1056/NEJM199906103402304" TargetMode="Externa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s://www.sciencedirect.com/science/journal/09503552" TargetMode="External"/><Relationship Id="rId2" Type="http://schemas.openxmlformats.org/officeDocument/2006/relationships/hyperlink" Target="https://www.sciencedirect.com/science/article/abs/pii/S0950355205800926?via%3Dihub" TargetMode="External"/><Relationship Id="rId1" Type="http://schemas.openxmlformats.org/officeDocument/2006/relationships/slideLayout" Target="../slideLayouts/slideLayout6.xml"/><Relationship Id="rId4" Type="http://schemas.openxmlformats.org/officeDocument/2006/relationships/hyperlink" Target="https://www.sciencedirect.com/science/journal/09503552/6/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alpha val="1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32455A0-A84B-4C09-90C0-021331C075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2191999" cy="6857998"/>
          </a:xfrm>
          <a:prstGeom prst="rect">
            <a:avLst/>
          </a:prstGeom>
          <a:effectLst>
            <a:outerShdw blurRad="50800" dist="50800" dir="5400000" algn="ctr" rotWithShape="0">
              <a:schemeClr val="accent1">
                <a:lumMod val="60000"/>
                <a:lumOff val="40000"/>
              </a:schemeClr>
            </a:outerShdw>
          </a:effectLst>
        </p:spPr>
      </p:pic>
      <p:sp>
        <p:nvSpPr>
          <p:cNvPr id="8" name="Ondertitel 2">
            <a:extLst>
              <a:ext uri="{FF2B5EF4-FFF2-40B4-BE49-F238E27FC236}">
                <a16:creationId xmlns:a16="http://schemas.microsoft.com/office/drawing/2014/main" id="{2EA7B9E8-2AE2-41B6-B087-BC4C7DAA4700}"/>
              </a:ext>
            </a:extLst>
          </p:cNvPr>
          <p:cNvSpPr>
            <a:spLocks noGrp="1"/>
          </p:cNvSpPr>
          <p:nvPr>
            <p:ph type="subTitle" idx="1"/>
          </p:nvPr>
        </p:nvSpPr>
        <p:spPr>
          <a:xfrm>
            <a:off x="825623" y="5024761"/>
            <a:ext cx="9842377" cy="807867"/>
          </a:xfrm>
        </p:spPr>
        <p:txBody>
          <a:bodyPr>
            <a:noAutofit/>
          </a:bodyPr>
          <a:lstStyle/>
          <a:p>
            <a:r>
              <a:rPr lang="nl-NL" sz="7200" dirty="0"/>
              <a:t>   relevant voor de FKT ?</a:t>
            </a:r>
          </a:p>
        </p:txBody>
      </p:sp>
      <p:sp>
        <p:nvSpPr>
          <p:cNvPr id="11" name="Titel 1">
            <a:extLst>
              <a:ext uri="{FF2B5EF4-FFF2-40B4-BE49-F238E27FC236}">
                <a16:creationId xmlns:a16="http://schemas.microsoft.com/office/drawing/2014/main" id="{B6677855-2509-49B7-B3D0-5E5183091FF9}"/>
              </a:ext>
            </a:extLst>
          </p:cNvPr>
          <p:cNvSpPr txBox="1">
            <a:spLocks/>
          </p:cNvSpPr>
          <p:nvPr/>
        </p:nvSpPr>
        <p:spPr>
          <a:xfrm>
            <a:off x="506027" y="328475"/>
            <a:ext cx="10314373" cy="15860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9600" b="1" i="1" dirty="0">
                <a:solidFill>
                  <a:schemeClr val="bg1"/>
                </a:solidFill>
                <a:latin typeface="Microsoft PhagsPa" panose="020B0502040204020203" pitchFamily="34" charset="0"/>
              </a:rPr>
              <a:t> De ERA Test</a:t>
            </a:r>
          </a:p>
        </p:txBody>
      </p:sp>
      <p:sp>
        <p:nvSpPr>
          <p:cNvPr id="13" name="Tekstvak 12">
            <a:extLst>
              <a:ext uri="{FF2B5EF4-FFF2-40B4-BE49-F238E27FC236}">
                <a16:creationId xmlns:a16="http://schemas.microsoft.com/office/drawing/2014/main" id="{02E3F10A-B984-4B44-A6BE-D5759B67803E}"/>
              </a:ext>
            </a:extLst>
          </p:cNvPr>
          <p:cNvSpPr txBox="1"/>
          <p:nvPr/>
        </p:nvSpPr>
        <p:spPr>
          <a:xfrm>
            <a:off x="506027" y="1833239"/>
            <a:ext cx="11981248" cy="707886"/>
          </a:xfrm>
          <a:prstGeom prst="rect">
            <a:avLst/>
          </a:prstGeom>
          <a:noFill/>
        </p:spPr>
        <p:txBody>
          <a:bodyPr wrap="square">
            <a:spAutoFit/>
          </a:bodyPr>
          <a:lstStyle/>
          <a:p>
            <a:r>
              <a:rPr lang="nl-NL" sz="4000" b="1" i="1" dirty="0">
                <a:solidFill>
                  <a:srgbClr val="00FF00"/>
                </a:solidFill>
              </a:rPr>
              <a:t>Bepalen</a:t>
            </a:r>
            <a:r>
              <a:rPr lang="nl-NL" sz="4000" b="1" i="1" dirty="0"/>
              <a:t> van de </a:t>
            </a:r>
            <a:r>
              <a:rPr lang="nl-NL" sz="4000" b="1" i="1" dirty="0">
                <a:solidFill>
                  <a:srgbClr val="00FF00"/>
                </a:solidFill>
              </a:rPr>
              <a:t>optimale tijd </a:t>
            </a:r>
            <a:r>
              <a:rPr lang="nl-NL" sz="4000" b="1" i="1" dirty="0"/>
              <a:t>voor </a:t>
            </a:r>
            <a:r>
              <a:rPr lang="nl-NL" sz="4000" b="1" i="1" dirty="0">
                <a:solidFill>
                  <a:srgbClr val="00FF00"/>
                </a:solidFill>
              </a:rPr>
              <a:t>embryotransfer</a:t>
            </a:r>
            <a:endParaRPr lang="en-US" sz="4000" b="1" dirty="0">
              <a:solidFill>
                <a:srgbClr val="00FF00"/>
              </a:solidFill>
            </a:endParaRPr>
          </a:p>
        </p:txBody>
      </p:sp>
    </p:spTree>
    <p:extLst>
      <p:ext uri="{BB962C8B-B14F-4D97-AF65-F5344CB8AC3E}">
        <p14:creationId xmlns:p14="http://schemas.microsoft.com/office/powerpoint/2010/main" val="3809314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C9F560-2E90-4672-A6C7-742D3ADB5A17}"/>
              </a:ext>
            </a:extLst>
          </p:cNvPr>
          <p:cNvSpPr>
            <a:spLocks noGrp="1"/>
          </p:cNvSpPr>
          <p:nvPr>
            <p:ph type="title"/>
          </p:nvPr>
        </p:nvSpPr>
        <p:spPr>
          <a:xfrm>
            <a:off x="838200" y="365125"/>
            <a:ext cx="10515600" cy="7322937"/>
          </a:xfrm>
        </p:spPr>
        <p:txBody>
          <a:bodyPr>
            <a:normAutofit fontScale="90000"/>
          </a:bodyPr>
          <a:lstStyle/>
          <a:p>
            <a:r>
              <a:rPr lang="nl-NL" sz="5400" b="1" i="1" dirty="0"/>
              <a:t>Betreffende die 238 genen:</a:t>
            </a:r>
            <a:br>
              <a:rPr lang="nl-NL" sz="5400" b="1" i="1" dirty="0"/>
            </a:br>
            <a:br>
              <a:rPr lang="nl-NL" dirty="0"/>
            </a:br>
            <a:r>
              <a:rPr lang="en-US" sz="3100" dirty="0">
                <a:hlinkClick r:id="rId2"/>
              </a:rPr>
              <a:t>A genomic diagnostic tool for human endometrial receptivity based on the transcriptomic signature - Fertility and Sterility (fertstert.org)</a:t>
            </a:r>
            <a:br>
              <a:rPr lang="en-US" sz="3100" dirty="0"/>
            </a:br>
            <a:br>
              <a:rPr lang="nl-NL" sz="3100" dirty="0"/>
            </a:br>
            <a:r>
              <a:rPr lang="en-US" sz="2400" i="0" dirty="0" err="1">
                <a:solidFill>
                  <a:srgbClr val="0070C0"/>
                </a:solidFill>
                <a:effectLst/>
                <a:latin typeface="Helvetica" panose="020B0604020202020204" pitchFamily="34" charset="0"/>
              </a:rPr>
              <a:t>Published:July</a:t>
            </a:r>
            <a:r>
              <a:rPr lang="en-US" sz="2400" i="0" dirty="0">
                <a:solidFill>
                  <a:srgbClr val="0070C0"/>
                </a:solidFill>
                <a:effectLst/>
                <a:latin typeface="Helvetica" panose="020B0604020202020204" pitchFamily="34" charset="0"/>
              </a:rPr>
              <a:t> 08, </a:t>
            </a:r>
            <a:r>
              <a:rPr lang="en-US" sz="2400" i="0" u="sng" dirty="0">
                <a:effectLst/>
                <a:latin typeface="Helvetica" panose="020B0604020202020204" pitchFamily="34" charset="0"/>
              </a:rPr>
              <a:t>2010</a:t>
            </a:r>
            <a:r>
              <a:rPr lang="en-US" sz="2400" i="0" dirty="0">
                <a:solidFill>
                  <a:srgbClr val="0070C0"/>
                </a:solidFill>
                <a:effectLst/>
                <a:latin typeface="Helvetica" panose="020B0604020202020204" pitchFamily="34" charset="0"/>
              </a:rPr>
              <a:t> </a:t>
            </a:r>
            <a:r>
              <a:rPr lang="en-US" sz="2400" i="0" dirty="0" err="1">
                <a:solidFill>
                  <a:srgbClr val="0070C0"/>
                </a:solidFill>
                <a:effectLst/>
                <a:latin typeface="Helvetica" panose="020B0604020202020204" pitchFamily="34" charset="0"/>
              </a:rPr>
              <a:t>DOI:</a:t>
            </a:r>
            <a:r>
              <a:rPr lang="en-US" sz="2400" b="0" i="0" u="none" strike="noStrike" dirty="0" err="1">
                <a:solidFill>
                  <a:srgbClr val="FFFFFF"/>
                </a:solidFill>
                <a:effectLst/>
                <a:latin typeface="Helvetica" panose="020B0604020202020204" pitchFamily="34" charset="0"/>
                <a:hlinkClick r:id="rId3"/>
              </a:rPr>
              <a:t>https</a:t>
            </a:r>
            <a:r>
              <a:rPr lang="en-US" sz="2400" b="0" i="0" u="none" strike="noStrike" dirty="0">
                <a:solidFill>
                  <a:srgbClr val="FFFFFF"/>
                </a:solidFill>
                <a:effectLst/>
                <a:latin typeface="Helvetica" panose="020B0604020202020204" pitchFamily="34" charset="0"/>
                <a:hlinkClick r:id="rId3"/>
              </a:rPr>
              <a:t>://doi.org/10.1016/j.fertnstert.2010.04.063</a:t>
            </a:r>
            <a:br>
              <a:rPr lang="en-US" sz="3100" b="0" i="0" u="none" strike="noStrike" dirty="0">
                <a:solidFill>
                  <a:srgbClr val="FFFFFF"/>
                </a:solidFill>
                <a:effectLst/>
                <a:latin typeface="Helvetica" panose="020B0604020202020204" pitchFamily="34" charset="0"/>
              </a:rPr>
            </a:br>
            <a:br>
              <a:rPr lang="nl-NL" dirty="0"/>
            </a:br>
            <a:r>
              <a:rPr lang="nl-NL" dirty="0"/>
              <a:t>zie tabel 1</a:t>
            </a:r>
            <a:br>
              <a:rPr lang="nl-NL" dirty="0"/>
            </a:br>
            <a:r>
              <a:rPr lang="nl-NL" sz="3100" dirty="0">
                <a:hlinkClick r:id="rId4"/>
              </a:rPr>
              <a:t>https://www.fertstert.org/action/showFullTableHTML?isHtml=true&amp;tableId=tbl1&amp;pii=S0015-0282%2810%2900701-6</a:t>
            </a:r>
            <a:br>
              <a:rPr lang="nl-NL" sz="4400" dirty="0"/>
            </a:br>
            <a:br>
              <a:rPr lang="nl-NL" dirty="0"/>
            </a:br>
            <a:br>
              <a:rPr lang="nl-NL" dirty="0"/>
            </a:br>
            <a:endParaRPr lang="nl-NL" dirty="0"/>
          </a:p>
        </p:txBody>
      </p:sp>
    </p:spTree>
    <p:extLst>
      <p:ext uri="{BB962C8B-B14F-4D97-AF65-F5344CB8AC3E}">
        <p14:creationId xmlns:p14="http://schemas.microsoft.com/office/powerpoint/2010/main" val="3198759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F45363-25E3-47F6-9A25-2FA1FB64E65D}"/>
              </a:ext>
            </a:extLst>
          </p:cNvPr>
          <p:cNvSpPr>
            <a:spLocks noGrp="1"/>
          </p:cNvSpPr>
          <p:nvPr>
            <p:ph type="title"/>
          </p:nvPr>
        </p:nvSpPr>
        <p:spPr>
          <a:xfrm>
            <a:off x="838200" y="365125"/>
            <a:ext cx="10515600" cy="6302375"/>
          </a:xfrm>
        </p:spPr>
        <p:txBody>
          <a:bodyPr>
            <a:normAutofit/>
          </a:bodyPr>
          <a:lstStyle/>
          <a:p>
            <a:r>
              <a:rPr lang="nl-NL" dirty="0"/>
              <a:t>We leren over </a:t>
            </a:r>
            <a:r>
              <a:rPr lang="nl-NL" dirty="0" err="1">
                <a:hlinkClick r:id="rId2"/>
              </a:rPr>
              <a:t>Fold</a:t>
            </a:r>
            <a:r>
              <a:rPr lang="nl-NL" dirty="0">
                <a:hlinkClick r:id="rId2"/>
              </a:rPr>
              <a:t> change – Wikipedia</a:t>
            </a:r>
            <a:r>
              <a:rPr lang="nl-NL" dirty="0"/>
              <a:t> </a:t>
            </a:r>
            <a:br>
              <a:rPr lang="nl-NL" dirty="0"/>
            </a:br>
            <a:br>
              <a:rPr lang="nl-NL" sz="2400" dirty="0"/>
            </a:br>
            <a:r>
              <a:rPr lang="nl-NL" sz="2400" dirty="0"/>
              <a:t>Vouwverandering wordt vaak gebruikt bij de analyse van </a:t>
            </a:r>
            <a:r>
              <a:rPr lang="en-US" sz="2700" b="0" i="0" u="none" strike="noStrike" dirty="0" err="1">
                <a:solidFill>
                  <a:srgbClr val="0645AD"/>
                </a:solidFill>
                <a:effectLst/>
                <a:hlinkClick r:id="rId3" tooltip="Gene expression"/>
              </a:rPr>
              <a:t>genexpressiegegevens</a:t>
            </a:r>
            <a:r>
              <a:rPr lang="nl-NL" sz="2700" dirty="0"/>
              <a:t> van </a:t>
            </a:r>
            <a:r>
              <a:rPr lang="en-US" sz="2700" b="0" i="0" u="none" strike="noStrike" dirty="0">
                <a:solidFill>
                  <a:srgbClr val="0645AD"/>
                </a:solidFill>
                <a:effectLst/>
                <a:hlinkClick r:id="rId4" tooltip="Microarray"/>
              </a:rPr>
              <a:t>microarray </a:t>
            </a:r>
            <a:r>
              <a:rPr lang="nl-NL" sz="2700" dirty="0"/>
              <a:t>en </a:t>
            </a:r>
            <a:r>
              <a:rPr lang="en-US" sz="2700" b="0" i="0" u="none" strike="noStrike" dirty="0">
                <a:solidFill>
                  <a:srgbClr val="0645AD"/>
                </a:solidFill>
                <a:effectLst/>
                <a:hlinkClick r:id="rId5" tooltip="RNA-Seq"/>
              </a:rPr>
              <a:t>RNA-Seq </a:t>
            </a:r>
            <a:r>
              <a:rPr lang="nl-NL" sz="2400" dirty="0"/>
              <a:t>experimenten voor het meten van verandering in het expressieniveau van een gen. [6] Een </a:t>
            </a:r>
            <a:r>
              <a:rPr lang="nl-NL" sz="2400" b="1" u="sng" dirty="0"/>
              <a:t>nadeel en </a:t>
            </a:r>
            <a:r>
              <a:rPr lang="nl-NL" sz="2400" dirty="0"/>
              <a:t>een </a:t>
            </a:r>
            <a:r>
              <a:rPr lang="nl-NL" sz="2400" b="1" u="sng" dirty="0"/>
              <a:t>ernstig risico van het gebruik van </a:t>
            </a:r>
            <a:r>
              <a:rPr lang="nl-NL" sz="2400" b="1" u="sng" dirty="0" err="1"/>
              <a:t>fold</a:t>
            </a:r>
            <a:r>
              <a:rPr lang="nl-NL" sz="2400" b="1" u="sng" dirty="0"/>
              <a:t> change in deze setting</a:t>
            </a:r>
            <a:r>
              <a:rPr lang="nl-NL" sz="2400" b="1" dirty="0"/>
              <a:t> </a:t>
            </a:r>
            <a:r>
              <a:rPr lang="nl-NL" sz="2400" dirty="0"/>
              <a:t>is dat het </a:t>
            </a:r>
            <a:r>
              <a:rPr lang="nl-NL" sz="2400" b="1" u="sng" dirty="0"/>
              <a:t>vertekend</a:t>
            </a:r>
            <a:r>
              <a:rPr lang="nl-NL" sz="2400" dirty="0"/>
              <a:t> is [7] en mogelijk differentieel tot expressie gebrachte genen verkeerd classificeert met grote verschillen (B - A) maar kleine verhoudingen (B / A), wat leidt tot een slechte identificatie van veranderingen bij hoge expressieniveaus. Bovendien, wanneer de </a:t>
            </a:r>
            <a:r>
              <a:rPr lang="en-US" sz="2400" dirty="0" err="1">
                <a:solidFill>
                  <a:srgbClr val="0645AD"/>
                </a:solidFill>
                <a:latin typeface="Arial" panose="020B0604020202020204" pitchFamily="34" charset="0"/>
              </a:rPr>
              <a:t>noemer</a:t>
            </a:r>
            <a:r>
              <a:rPr lang="nl-NL" sz="2400" dirty="0"/>
              <a:t> bijna nul is, is de verhouding niet stabiel en kan de waarde van de vouwverandering onevenredig worden beïnvloed door meetruis. </a:t>
            </a:r>
            <a:br>
              <a:rPr lang="en-US" sz="2400" b="0" i="0" dirty="0">
                <a:solidFill>
                  <a:srgbClr val="202122"/>
                </a:solidFill>
                <a:effectLst/>
              </a:rPr>
            </a:br>
            <a:br>
              <a:rPr lang="nl-NL" sz="2000" dirty="0"/>
            </a:br>
            <a:r>
              <a:rPr lang="nl-NL" dirty="0"/>
              <a:t>en over </a:t>
            </a:r>
            <a:r>
              <a:rPr lang="nl-NL" dirty="0" err="1"/>
              <a:t>number</a:t>
            </a:r>
            <a:r>
              <a:rPr lang="nl-NL" dirty="0"/>
              <a:t> of </a:t>
            </a:r>
            <a:r>
              <a:rPr lang="nl-NL" dirty="0" err="1"/>
              <a:t>probes</a:t>
            </a:r>
            <a:endParaRPr lang="nl-NL" dirty="0"/>
          </a:p>
        </p:txBody>
      </p:sp>
    </p:spTree>
    <p:extLst>
      <p:ext uri="{BB962C8B-B14F-4D97-AF65-F5344CB8AC3E}">
        <p14:creationId xmlns:p14="http://schemas.microsoft.com/office/powerpoint/2010/main" val="1448815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6D523B-9472-4FB1-BB56-28B4F9BC1612}"/>
              </a:ext>
            </a:extLst>
          </p:cNvPr>
          <p:cNvSpPr>
            <a:spLocks noGrp="1"/>
          </p:cNvSpPr>
          <p:nvPr>
            <p:ph type="title"/>
          </p:nvPr>
        </p:nvSpPr>
        <p:spPr>
          <a:xfrm>
            <a:off x="838200" y="171450"/>
            <a:ext cx="10515600" cy="6496049"/>
          </a:xfrm>
          <a:noFill/>
        </p:spPr>
        <p:txBody>
          <a:bodyPr>
            <a:normAutofit fontScale="90000"/>
          </a:bodyPr>
          <a:lstStyle/>
          <a:p>
            <a:br>
              <a:rPr lang="nl-NL" sz="3600" dirty="0"/>
            </a:br>
            <a:br>
              <a:rPr lang="nl-NL" sz="3600" dirty="0"/>
            </a:br>
            <a:r>
              <a:rPr lang="nl-NL" sz="3600" dirty="0"/>
              <a:t>De ERA-test werd </a:t>
            </a:r>
            <a:r>
              <a:rPr lang="en-US" sz="3600" dirty="0" err="1">
                <a:latin typeface="+mj-lt"/>
                <a:hlinkClick r:id="rId2"/>
              </a:rPr>
              <a:t>klinisch</a:t>
            </a:r>
            <a:r>
              <a:rPr lang="en-US" sz="3600" dirty="0">
                <a:latin typeface="+mj-lt"/>
                <a:hlinkClick r:id="rId2"/>
              </a:rPr>
              <a:t> </a:t>
            </a:r>
            <a:r>
              <a:rPr lang="en-US" sz="3600" dirty="0" err="1">
                <a:latin typeface="+mj-lt"/>
                <a:hlinkClick r:id="rId2"/>
              </a:rPr>
              <a:t>getest</a:t>
            </a:r>
            <a:r>
              <a:rPr lang="nl-NL" sz="3600" dirty="0"/>
              <a:t> bij vrouwen met een normale baarmoeder en een normale endometriumdikte (</a:t>
            </a:r>
            <a:r>
              <a:rPr lang="nl-NL" sz="3100" dirty="0">
                <a:effectLst/>
              </a:rPr>
              <a:t>≥</a:t>
            </a:r>
            <a:r>
              <a:rPr lang="nl-NL" sz="1400" dirty="0"/>
              <a:t> </a:t>
            </a:r>
            <a:r>
              <a:rPr lang="nl-NL" sz="3600" dirty="0"/>
              <a:t>6 mm), met herhaald implantatie falen. </a:t>
            </a:r>
            <a:br>
              <a:rPr lang="nl-NL" sz="3600" dirty="0"/>
            </a:br>
            <a:br>
              <a:rPr lang="nl-NL" sz="3600" dirty="0"/>
            </a:br>
            <a:r>
              <a:rPr lang="nl-NL" sz="3600" dirty="0"/>
              <a:t>Bij ongeveer 20% van deze patiënten werd een verschoven 'implantatievenster' waargenomen. </a:t>
            </a:r>
            <a:br>
              <a:rPr lang="nl-NL" sz="3600" dirty="0"/>
            </a:br>
            <a:br>
              <a:rPr lang="nl-NL" sz="3600" dirty="0"/>
            </a:br>
            <a:r>
              <a:rPr lang="en-US" sz="2000" dirty="0">
                <a:hlinkClick r:id="rId2"/>
              </a:rPr>
              <a:t>The endometrial receptivity array for diagnosis and personalized embryo transfer as a treatment for patients with repeated implantation failure (europeivf.com)</a:t>
            </a:r>
            <a:r>
              <a:rPr lang="en-US" sz="2000" dirty="0"/>
              <a:t> </a:t>
            </a:r>
            <a:br>
              <a:rPr lang="en-US" sz="2000" dirty="0"/>
            </a:br>
            <a:br>
              <a:rPr lang="en-US" sz="2000" dirty="0"/>
            </a:br>
            <a:r>
              <a:rPr lang="en-US" sz="2000" dirty="0"/>
              <a:t>Fertility and Sterility® Vol. 100, No. 3, September </a:t>
            </a:r>
            <a:r>
              <a:rPr lang="en-US" sz="2000" u="sng" dirty="0"/>
              <a:t>2013</a:t>
            </a:r>
            <a:r>
              <a:rPr lang="en-US" sz="2000" dirty="0"/>
              <a:t> 0015-0282/$36.00 Copyright ©2013 American Society for Reproductive Medicine, Published by Elsevier Inc. http://dx.doi.org/10.1016/j.fertnstert.2013.05.004</a:t>
            </a:r>
            <a:br>
              <a:rPr lang="nl-NL" sz="2000" dirty="0"/>
            </a:br>
            <a:endParaRPr lang="nl-NL" sz="2000" dirty="0"/>
          </a:p>
        </p:txBody>
      </p:sp>
    </p:spTree>
    <p:extLst>
      <p:ext uri="{BB962C8B-B14F-4D97-AF65-F5344CB8AC3E}">
        <p14:creationId xmlns:p14="http://schemas.microsoft.com/office/powerpoint/2010/main" val="3977073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6E76A9DD-E309-4821-A711-31D24671A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41935"/>
            <a:ext cx="4698688" cy="6574130"/>
          </a:xfrm>
          <a:prstGeom prst="rect">
            <a:avLst/>
          </a:prstGeom>
        </p:spPr>
      </p:pic>
    </p:spTree>
    <p:extLst>
      <p:ext uri="{BB962C8B-B14F-4D97-AF65-F5344CB8AC3E}">
        <p14:creationId xmlns:p14="http://schemas.microsoft.com/office/powerpoint/2010/main" val="1289818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03CBFC-5D2E-4916-84FD-FB602D5574BE}"/>
              </a:ext>
            </a:extLst>
          </p:cNvPr>
          <p:cNvSpPr>
            <a:spLocks noGrp="1"/>
          </p:cNvSpPr>
          <p:nvPr>
            <p:ph type="title"/>
          </p:nvPr>
        </p:nvSpPr>
        <p:spPr>
          <a:xfrm>
            <a:off x="838200" y="365126"/>
            <a:ext cx="10515600" cy="3302000"/>
          </a:xfrm>
        </p:spPr>
        <p:txBody>
          <a:bodyPr>
            <a:normAutofit fontScale="90000"/>
          </a:bodyPr>
          <a:lstStyle/>
          <a:p>
            <a:r>
              <a:rPr lang="nl-NL" sz="5400" b="1" i="1" dirty="0"/>
              <a:t>Resultatentabel 1 anders weergegeven:</a:t>
            </a:r>
            <a:br>
              <a:rPr lang="nl-NL" sz="5400" b="1" i="1" dirty="0"/>
            </a:br>
            <a:br>
              <a:rPr lang="nl-NL" sz="2800" dirty="0"/>
            </a:br>
            <a:r>
              <a:rPr lang="nl-NL" sz="2800" dirty="0">
                <a:hlinkClick r:id="rId2"/>
              </a:rPr>
              <a:t>https://www.fertilityiq.com/topics/embryo-transfer/when-is-the-era-test-appropriate</a:t>
            </a:r>
            <a:br>
              <a:rPr lang="nl-NL" dirty="0"/>
            </a:br>
            <a:br>
              <a:rPr lang="nl-NL" dirty="0"/>
            </a:br>
            <a:endParaRPr lang="nl-NL" dirty="0"/>
          </a:p>
        </p:txBody>
      </p:sp>
      <p:pic>
        <p:nvPicPr>
          <p:cNvPr id="4" name="Afbeelding 3">
            <a:extLst>
              <a:ext uri="{FF2B5EF4-FFF2-40B4-BE49-F238E27FC236}">
                <a16:creationId xmlns:a16="http://schemas.microsoft.com/office/drawing/2014/main" id="{AD600422-BC3C-4F1E-9B3C-B1105677E4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0905" y="2141220"/>
            <a:ext cx="8016240" cy="4518660"/>
          </a:xfrm>
          <a:prstGeom prst="rect">
            <a:avLst/>
          </a:prstGeom>
        </p:spPr>
      </p:pic>
      <p:sp>
        <p:nvSpPr>
          <p:cNvPr id="6" name="Tekstvak 5">
            <a:extLst>
              <a:ext uri="{FF2B5EF4-FFF2-40B4-BE49-F238E27FC236}">
                <a16:creationId xmlns:a16="http://schemas.microsoft.com/office/drawing/2014/main" id="{AB58E698-BCAD-4B3C-8F66-058C7C1E0A0F}"/>
              </a:ext>
            </a:extLst>
          </p:cNvPr>
          <p:cNvSpPr txBox="1"/>
          <p:nvPr/>
        </p:nvSpPr>
        <p:spPr>
          <a:xfrm rot="20239326">
            <a:off x="1896719" y="2383609"/>
            <a:ext cx="4287905" cy="400110"/>
          </a:xfrm>
          <a:prstGeom prst="rect">
            <a:avLst/>
          </a:prstGeom>
          <a:noFill/>
        </p:spPr>
        <p:txBody>
          <a:bodyPr wrap="square">
            <a:spAutoFit/>
          </a:bodyPr>
          <a:lstStyle/>
          <a:p>
            <a:r>
              <a:rPr lang="nl-NL" sz="2000" b="1" dirty="0">
                <a:solidFill>
                  <a:srgbClr val="FF0066"/>
                </a:solidFill>
                <a:latin typeface="Ravie" panose="04040805050809020602" pitchFamily="82" charset="0"/>
              </a:rPr>
              <a:t>Kleine aantallen</a:t>
            </a:r>
          </a:p>
        </p:txBody>
      </p:sp>
    </p:spTree>
    <p:extLst>
      <p:ext uri="{BB962C8B-B14F-4D97-AF65-F5344CB8AC3E}">
        <p14:creationId xmlns:p14="http://schemas.microsoft.com/office/powerpoint/2010/main" val="1601974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1432A3-7228-4FB4-B7D0-52D52B87FDE0}"/>
              </a:ext>
            </a:extLst>
          </p:cNvPr>
          <p:cNvSpPr>
            <a:spLocks noGrp="1"/>
          </p:cNvSpPr>
          <p:nvPr>
            <p:ph type="title"/>
          </p:nvPr>
        </p:nvSpPr>
        <p:spPr>
          <a:xfrm>
            <a:off x="838200" y="1029810"/>
            <a:ext cx="10515600" cy="5628442"/>
          </a:xfrm>
        </p:spPr>
        <p:txBody>
          <a:bodyPr>
            <a:normAutofit fontScale="90000"/>
          </a:bodyPr>
          <a:lstStyle/>
          <a:p>
            <a:br>
              <a:rPr lang="nl-NL" sz="3100" dirty="0"/>
            </a:br>
            <a:br>
              <a:rPr lang="nl-NL" sz="3100" dirty="0"/>
            </a:br>
            <a:br>
              <a:rPr lang="nl-NL" sz="3100" dirty="0"/>
            </a:br>
            <a:br>
              <a:rPr lang="nl-NL" sz="3100" dirty="0"/>
            </a:br>
            <a:br>
              <a:rPr lang="nl-NL" sz="3100" dirty="0"/>
            </a:br>
            <a:br>
              <a:rPr lang="nl-NL" sz="3100" dirty="0"/>
            </a:br>
            <a:r>
              <a:rPr lang="nl-NL" sz="3100" dirty="0"/>
              <a:t>Met de ERA-test wordt nagegaan of het baarmoederslijmvlies op het moment van de biopsie ook moleculair ontvankelijk is voor innesteling. Als dat niet het geval is, kan het ideale moment om een embryo terug te plaatsen voor een individuele vrouw worden berekend. </a:t>
            </a:r>
            <a:br>
              <a:rPr lang="nl-NL" sz="3100" dirty="0"/>
            </a:br>
            <a:br>
              <a:rPr lang="nl-NL" sz="3100" dirty="0"/>
            </a:br>
            <a:r>
              <a:rPr lang="nl-NL" sz="3100" dirty="0"/>
              <a:t>De embryotransfer kan voor deze vrouw dan op het juiste moment gebeuren, gebaseerd op haar individuele resultaat.</a:t>
            </a:r>
            <a:br>
              <a:rPr lang="nl-NL" sz="3100" dirty="0"/>
            </a:br>
            <a:br>
              <a:rPr lang="nl-NL" sz="3100" dirty="0"/>
            </a:br>
            <a:r>
              <a:rPr lang="nl-NL" sz="3100" b="1" u="sng" dirty="0"/>
              <a:t>Studies</a:t>
            </a:r>
            <a:r>
              <a:rPr lang="nl-NL" sz="3100" dirty="0"/>
              <a:t> zijn gebeurd </a:t>
            </a:r>
            <a:r>
              <a:rPr lang="nl-NL" sz="3100" u="sng" dirty="0"/>
              <a:t>bij patiënten met herhaald implantatie falen</a:t>
            </a:r>
            <a:r>
              <a:rPr lang="nl-NL" sz="3100" dirty="0"/>
              <a:t>, dit wil zeggen vrouwen met een goede kwaliteit van embryo’s (minstens 3 gefaalde embryotransfers bij &lt; 37 jaar), een normale baarmoeder en een normaal baarmoederslijmvlies (6mm of meer). </a:t>
            </a:r>
            <a:br>
              <a:rPr lang="nl-NL" sz="3100" dirty="0"/>
            </a:br>
            <a:br>
              <a:rPr lang="nl-NL" sz="3100" dirty="0"/>
            </a:br>
            <a:r>
              <a:rPr lang="nl-NL" sz="3100" dirty="0"/>
              <a:t>Een </a:t>
            </a:r>
            <a:r>
              <a:rPr lang="nl-NL" sz="3100" u="sng" dirty="0"/>
              <a:t>afwijkend implantatievenster </a:t>
            </a:r>
            <a:r>
              <a:rPr lang="nl-NL" sz="3100" dirty="0"/>
              <a:t>werd gevonden </a:t>
            </a:r>
            <a:r>
              <a:rPr lang="nl-NL" sz="3100" u="sng" dirty="0"/>
              <a:t>bij 20% van deze patiënten.</a:t>
            </a:r>
            <a:br>
              <a:rPr lang="nl-NL" u="sng" dirty="0"/>
            </a:br>
            <a:br>
              <a:rPr lang="nl-NL" dirty="0"/>
            </a:br>
            <a:br>
              <a:rPr lang="nl-NL" dirty="0"/>
            </a:br>
            <a:br>
              <a:rPr lang="nl-NL" dirty="0"/>
            </a:br>
            <a:br>
              <a:rPr lang="nl-NL" dirty="0"/>
            </a:br>
            <a:r>
              <a:rPr lang="nl-NL" dirty="0"/>
              <a:t> </a:t>
            </a:r>
          </a:p>
        </p:txBody>
      </p:sp>
    </p:spTree>
    <p:extLst>
      <p:ext uri="{BB962C8B-B14F-4D97-AF65-F5344CB8AC3E}">
        <p14:creationId xmlns:p14="http://schemas.microsoft.com/office/powerpoint/2010/main" val="1778488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7C0EE4-5731-4CB1-B82B-D0D0BA73CC80}"/>
              </a:ext>
            </a:extLst>
          </p:cNvPr>
          <p:cNvSpPr>
            <a:spLocks noGrp="1"/>
          </p:cNvSpPr>
          <p:nvPr>
            <p:ph type="title"/>
          </p:nvPr>
        </p:nvSpPr>
        <p:spPr>
          <a:xfrm>
            <a:off x="817485" y="285750"/>
            <a:ext cx="10515600" cy="1076464"/>
          </a:xfrm>
        </p:spPr>
        <p:txBody>
          <a:bodyPr>
            <a:normAutofit/>
          </a:bodyPr>
          <a:lstStyle/>
          <a:p>
            <a:r>
              <a:rPr lang="nl-NL" sz="5400" b="1" i="1" dirty="0"/>
              <a:t>Herhaaldelijk falen van implantatie</a:t>
            </a:r>
          </a:p>
        </p:txBody>
      </p:sp>
      <p:sp>
        <p:nvSpPr>
          <p:cNvPr id="4" name="Tekstvak 3">
            <a:extLst>
              <a:ext uri="{FF2B5EF4-FFF2-40B4-BE49-F238E27FC236}">
                <a16:creationId xmlns:a16="http://schemas.microsoft.com/office/drawing/2014/main" id="{37EA3610-9A05-479E-A7A1-4B416C59FFCE}"/>
              </a:ext>
            </a:extLst>
          </p:cNvPr>
          <p:cNvSpPr txBox="1"/>
          <p:nvPr/>
        </p:nvSpPr>
        <p:spPr>
          <a:xfrm>
            <a:off x="838199" y="1669002"/>
            <a:ext cx="10178989" cy="6186309"/>
          </a:xfrm>
          <a:prstGeom prst="rect">
            <a:avLst/>
          </a:prstGeom>
          <a:noFill/>
        </p:spPr>
        <p:txBody>
          <a:bodyPr wrap="square">
            <a:spAutoFit/>
          </a:bodyPr>
          <a:lstStyle/>
          <a:p>
            <a:r>
              <a:rPr lang="nl-NL" dirty="0">
                <a:latin typeface="+mj-lt"/>
                <a:hlinkClick r:id="rId2"/>
              </a:rPr>
              <a:t>https://www.rbmojournal.com/article/S1472-6483(13)00475-6/fulltext</a:t>
            </a:r>
          </a:p>
          <a:p>
            <a:r>
              <a:rPr lang="en-US" dirty="0" err="1">
                <a:latin typeface="+mj-lt"/>
              </a:rPr>
              <a:t>Published:September</a:t>
            </a:r>
            <a:r>
              <a:rPr lang="en-US" dirty="0">
                <a:latin typeface="+mj-lt"/>
              </a:rPr>
              <a:t> 16, </a:t>
            </a:r>
            <a:r>
              <a:rPr lang="en-US" u="sng" dirty="0">
                <a:latin typeface="+mj-lt"/>
              </a:rPr>
              <a:t>2013</a:t>
            </a:r>
            <a:r>
              <a:rPr lang="en-US" dirty="0">
                <a:latin typeface="+mj-lt"/>
              </a:rPr>
              <a:t> </a:t>
            </a:r>
            <a:r>
              <a:rPr lang="en-US" dirty="0" err="1">
                <a:latin typeface="+mj-lt"/>
              </a:rPr>
              <a:t>DOI:</a:t>
            </a:r>
            <a:r>
              <a:rPr lang="en-US" dirty="0" err="1">
                <a:latin typeface="+mj-lt"/>
                <a:hlinkClick r:id="rId3"/>
              </a:rPr>
              <a:t>https</a:t>
            </a:r>
            <a:r>
              <a:rPr lang="en-US" dirty="0">
                <a:latin typeface="+mj-lt"/>
                <a:hlinkClick r:id="rId3"/>
              </a:rPr>
              <a:t>://doi.org/10.1016/j.rbmo.2013.08.011</a:t>
            </a:r>
            <a:endParaRPr lang="nl-NL" dirty="0">
              <a:latin typeface="+mj-lt"/>
              <a:hlinkClick r:id="rId2"/>
            </a:endParaRPr>
          </a:p>
          <a:p>
            <a:endParaRPr lang="nl-NL" dirty="0">
              <a:latin typeface="+mj-lt"/>
              <a:hlinkClick r:id="rId2"/>
            </a:endParaRPr>
          </a:p>
          <a:p>
            <a:r>
              <a:rPr lang="nl-NL" dirty="0">
                <a:latin typeface="+mj-lt"/>
              </a:rPr>
              <a:t>Herhaaldelijk falen van implantatie verwijst naar het niet bereiken van een klinische zwangerschap na terugplaatsing van ten minste vier embryo's van goede kwaliteit in ten minste drie verse of ingevroren cycli bij een vrouw jonger dan 40 jaar.</a:t>
            </a:r>
            <a:endParaRPr lang="nl-NL" dirty="0">
              <a:latin typeface="+mj-lt"/>
              <a:hlinkClick r:id="rId2"/>
            </a:endParaRPr>
          </a:p>
          <a:p>
            <a:endParaRPr lang="nl-NL" dirty="0">
              <a:latin typeface="+mj-lt"/>
              <a:hlinkClick r:id="rId2"/>
            </a:endParaRPr>
          </a:p>
          <a:p>
            <a:r>
              <a:rPr lang="nl-NL" dirty="0">
                <a:latin typeface="+mj-lt"/>
                <a:hlinkClick r:id="rId2"/>
              </a:rPr>
              <a:t>https://www.fertstert.org/article/S0015-0282(20)30627-0/fulltext</a:t>
            </a:r>
            <a:endParaRPr lang="nl-NL" dirty="0">
              <a:latin typeface="+mj-lt"/>
            </a:endParaRPr>
          </a:p>
          <a:p>
            <a:r>
              <a:rPr lang="en-US" dirty="0" err="1">
                <a:latin typeface="+mj-lt"/>
              </a:rPr>
              <a:t>Published:October</a:t>
            </a:r>
            <a:r>
              <a:rPr lang="en-US" dirty="0">
                <a:latin typeface="+mj-lt"/>
              </a:rPr>
              <a:t> 16, </a:t>
            </a:r>
            <a:r>
              <a:rPr lang="en-US" u="sng" dirty="0">
                <a:latin typeface="+mj-lt"/>
              </a:rPr>
              <a:t>2020</a:t>
            </a:r>
            <a:r>
              <a:rPr lang="en-US" dirty="0">
                <a:latin typeface="+mj-lt"/>
              </a:rPr>
              <a:t> </a:t>
            </a:r>
            <a:r>
              <a:rPr lang="en-US" dirty="0" err="1">
                <a:latin typeface="+mj-lt"/>
              </a:rPr>
              <a:t>DOI:</a:t>
            </a:r>
            <a:r>
              <a:rPr lang="en-US" dirty="0" err="1">
                <a:latin typeface="+mj-lt"/>
                <a:hlinkClick r:id="rId4"/>
              </a:rPr>
              <a:t>https</a:t>
            </a:r>
            <a:r>
              <a:rPr lang="en-US" dirty="0">
                <a:latin typeface="+mj-lt"/>
                <a:hlinkClick r:id="rId4"/>
              </a:rPr>
              <a:t>://doi.org/10.1016/j.fertnstert.2020.07.002</a:t>
            </a:r>
            <a:endParaRPr lang="en-US" dirty="0">
              <a:latin typeface="+mj-lt"/>
            </a:endParaRPr>
          </a:p>
          <a:p>
            <a:endParaRPr lang="nl-NL" dirty="0">
              <a:latin typeface="+mj-lt"/>
            </a:endParaRPr>
          </a:p>
          <a:p>
            <a:r>
              <a:rPr lang="nl-NL" dirty="0">
                <a:latin typeface="+mj-lt"/>
              </a:rPr>
              <a:t>Vrouwen (n = 4429) met een anatomisch normale baarmoeder die tot drie opeenvolgende ingevroren </a:t>
            </a:r>
            <a:r>
              <a:rPr lang="nl-NL" dirty="0" err="1">
                <a:latin typeface="+mj-lt"/>
              </a:rPr>
              <a:t>euploïde</a:t>
            </a:r>
            <a:r>
              <a:rPr lang="nl-NL" dirty="0">
                <a:latin typeface="+mj-lt"/>
              </a:rPr>
              <a:t> single embryo transfers (FE-</a:t>
            </a:r>
            <a:r>
              <a:rPr lang="nl-NL" dirty="0" err="1">
                <a:latin typeface="+mj-lt"/>
              </a:rPr>
              <a:t>SET's</a:t>
            </a:r>
            <a:r>
              <a:rPr lang="nl-NL" dirty="0">
                <a:latin typeface="+mj-lt"/>
              </a:rPr>
              <a:t>) ondergingen, werden in het onderzoek geïncludeerd. Cycli met donoreieren of zwangerschapsdragers werden uitgesloten. </a:t>
            </a:r>
          </a:p>
          <a:p>
            <a:endParaRPr lang="nl-NL" dirty="0">
              <a:latin typeface="+mj-lt"/>
            </a:endParaRPr>
          </a:p>
          <a:p>
            <a:r>
              <a:rPr lang="nl-NL" dirty="0">
                <a:latin typeface="+mj-lt"/>
              </a:rPr>
              <a:t>Onze bevindingen suggereren dat </a:t>
            </a:r>
            <a:r>
              <a:rPr lang="nl-NL" b="1" u="sng" dirty="0">
                <a:latin typeface="+mj-lt"/>
              </a:rPr>
              <a:t>echt herhaald falen van implantatie zeldzaam </a:t>
            </a:r>
            <a:r>
              <a:rPr lang="nl-NL" dirty="0">
                <a:latin typeface="+mj-lt"/>
              </a:rPr>
              <a:t>is. </a:t>
            </a:r>
          </a:p>
          <a:p>
            <a:r>
              <a:rPr lang="nl-NL" dirty="0">
                <a:latin typeface="+mj-lt"/>
              </a:rPr>
              <a:t>Van die patiënten met het vermogen om </a:t>
            </a:r>
            <a:r>
              <a:rPr lang="nl-NL" dirty="0" err="1">
                <a:latin typeface="+mj-lt"/>
              </a:rPr>
              <a:t>euploïde</a:t>
            </a:r>
            <a:r>
              <a:rPr lang="nl-NL" dirty="0">
                <a:latin typeface="+mj-lt"/>
              </a:rPr>
              <a:t> </a:t>
            </a:r>
            <a:r>
              <a:rPr lang="nl-NL" dirty="0" err="1">
                <a:latin typeface="+mj-lt"/>
              </a:rPr>
              <a:t>blastocysten</a:t>
            </a:r>
            <a:r>
              <a:rPr lang="nl-NL" dirty="0">
                <a:latin typeface="+mj-lt"/>
              </a:rPr>
              <a:t> te maken, zou &lt;5% er niet in slagen een klinische zwangerschap te bereiken met drie teruggeplaatste embryo’s </a:t>
            </a:r>
          </a:p>
          <a:p>
            <a:endParaRPr lang="en-US" dirty="0">
              <a:latin typeface="+mj-lt"/>
            </a:endParaRPr>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934576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3564AE-56C9-47D5-BE0A-AEB1917405ED}"/>
              </a:ext>
            </a:extLst>
          </p:cNvPr>
          <p:cNvSpPr>
            <a:spLocks noGrp="1"/>
          </p:cNvSpPr>
          <p:nvPr>
            <p:ph type="title"/>
          </p:nvPr>
        </p:nvSpPr>
        <p:spPr>
          <a:xfrm>
            <a:off x="666751" y="365125"/>
            <a:ext cx="10687050" cy="1663700"/>
          </a:xfrm>
        </p:spPr>
        <p:txBody>
          <a:bodyPr>
            <a:normAutofit fontScale="90000"/>
          </a:bodyPr>
          <a:lstStyle/>
          <a:p>
            <a:br>
              <a:rPr lang="nl-NL" dirty="0"/>
            </a:br>
            <a:br>
              <a:rPr lang="nl-NL" dirty="0"/>
            </a:br>
            <a:br>
              <a:rPr lang="nl-NL" dirty="0"/>
            </a:br>
            <a:br>
              <a:rPr lang="nl-NL" dirty="0"/>
            </a:br>
            <a:br>
              <a:rPr lang="nl-NL" dirty="0"/>
            </a:br>
            <a:br>
              <a:rPr lang="nl-NL" dirty="0"/>
            </a:br>
            <a:r>
              <a:rPr lang="nl-NL" sz="4000" dirty="0" err="1"/>
              <a:t>You</a:t>
            </a:r>
            <a:r>
              <a:rPr lang="nl-NL" sz="4000" dirty="0"/>
              <a:t> tube uitleg van ERA Test door Dr. Carlos Simón:</a:t>
            </a:r>
            <a:br>
              <a:rPr lang="nl-NL" sz="4000" dirty="0"/>
            </a:br>
            <a:br>
              <a:rPr lang="nl-NL" sz="6700" b="1" i="1" dirty="0"/>
            </a:br>
            <a:r>
              <a:rPr lang="en-US" sz="3600" dirty="0">
                <a:hlinkClick r:id="rId2"/>
              </a:rPr>
              <a:t>The ERA Test by Dr. Carlos Simón – YouTube</a:t>
            </a:r>
            <a:br>
              <a:rPr lang="en-US" sz="3600" dirty="0"/>
            </a:br>
            <a:r>
              <a:rPr lang="en-US" sz="3600" dirty="0"/>
              <a:t>(5:16 min)</a:t>
            </a:r>
            <a:br>
              <a:rPr lang="en-US" sz="3600" dirty="0"/>
            </a:br>
            <a:endParaRPr lang="nl-NL" sz="6700" b="1" i="1" dirty="0"/>
          </a:p>
        </p:txBody>
      </p:sp>
      <p:sp>
        <p:nvSpPr>
          <p:cNvPr id="3" name="Titel 1">
            <a:extLst>
              <a:ext uri="{FF2B5EF4-FFF2-40B4-BE49-F238E27FC236}">
                <a16:creationId xmlns:a16="http://schemas.microsoft.com/office/drawing/2014/main" id="{1D41951B-3BFD-4FC1-A74E-461F0AA9EB10}"/>
              </a:ext>
            </a:extLst>
          </p:cNvPr>
          <p:cNvSpPr txBox="1">
            <a:spLocks/>
          </p:cNvSpPr>
          <p:nvPr/>
        </p:nvSpPr>
        <p:spPr>
          <a:xfrm>
            <a:off x="886691" y="365125"/>
            <a:ext cx="11042072" cy="6492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nl-NL" sz="4000" dirty="0">
              <a:hlinkClick r:id="rId2"/>
            </a:endParaRPr>
          </a:p>
          <a:p>
            <a:br>
              <a:rPr lang="nl-NL" sz="4000" dirty="0"/>
            </a:br>
            <a:endParaRPr lang="nl-NL" sz="4000" dirty="0"/>
          </a:p>
        </p:txBody>
      </p:sp>
    </p:spTree>
    <p:extLst>
      <p:ext uri="{BB962C8B-B14F-4D97-AF65-F5344CB8AC3E}">
        <p14:creationId xmlns:p14="http://schemas.microsoft.com/office/powerpoint/2010/main" val="1047138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9B6178-61DB-48B6-80B8-F455951F8580}"/>
              </a:ext>
            </a:extLst>
          </p:cNvPr>
          <p:cNvSpPr>
            <a:spLocks noGrp="1"/>
          </p:cNvSpPr>
          <p:nvPr>
            <p:ph type="title"/>
          </p:nvPr>
        </p:nvSpPr>
        <p:spPr>
          <a:xfrm>
            <a:off x="676275" y="-266700"/>
            <a:ext cx="10363200" cy="6994217"/>
          </a:xfrm>
        </p:spPr>
        <p:txBody>
          <a:bodyPr>
            <a:normAutofit/>
          </a:bodyPr>
          <a:lstStyle/>
          <a:p>
            <a:br>
              <a:rPr lang="nl-NL" b="1" i="1" dirty="0"/>
            </a:br>
            <a:r>
              <a:rPr lang="nl-NL" sz="3600" dirty="0" err="1"/>
              <a:t>You</a:t>
            </a:r>
            <a:r>
              <a:rPr lang="nl-NL" sz="3600" dirty="0"/>
              <a:t> Tube uitleg van ERA Test door de firma </a:t>
            </a:r>
            <a:r>
              <a:rPr lang="nl-NL" sz="3600" dirty="0" err="1"/>
              <a:t>Igenomix</a:t>
            </a:r>
            <a:r>
              <a:rPr lang="nl-NL" sz="3600" dirty="0"/>
              <a:t>:</a:t>
            </a:r>
            <a:br>
              <a:rPr lang="nl-NL" sz="3600" b="1" i="1" dirty="0"/>
            </a:br>
            <a:br>
              <a:rPr lang="nl-NL" sz="3600" b="1" i="1" dirty="0"/>
            </a:br>
            <a:r>
              <a:rPr lang="nl-NL" sz="3600" dirty="0">
                <a:hlinkClick r:id="rId2"/>
              </a:rPr>
              <a:t>https://www.youtube.com/watch?v=O7rU6sqFkMI&amp;t=258s</a:t>
            </a:r>
            <a:br>
              <a:rPr lang="nl-NL" sz="3600" b="1" i="1" dirty="0"/>
            </a:br>
            <a:r>
              <a:rPr lang="nl-NL" sz="3600" dirty="0"/>
              <a:t>(4:18 min)</a:t>
            </a:r>
            <a:br>
              <a:rPr lang="nl-NL" sz="3600" b="1" i="1" dirty="0"/>
            </a:br>
            <a:br>
              <a:rPr lang="nl-NL" b="1" i="1" dirty="0"/>
            </a:br>
            <a:br>
              <a:rPr lang="nl-NL" b="1" i="1" dirty="0"/>
            </a:br>
            <a:endParaRPr lang="nl-NL" dirty="0"/>
          </a:p>
        </p:txBody>
      </p:sp>
    </p:spTree>
    <p:extLst>
      <p:ext uri="{BB962C8B-B14F-4D97-AF65-F5344CB8AC3E}">
        <p14:creationId xmlns:p14="http://schemas.microsoft.com/office/powerpoint/2010/main" val="928165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B06AF9-5C07-42C3-8FE6-AB0D7B5F19CB}"/>
              </a:ext>
            </a:extLst>
          </p:cNvPr>
          <p:cNvSpPr>
            <a:spLocks noGrp="1"/>
          </p:cNvSpPr>
          <p:nvPr>
            <p:ph type="title"/>
          </p:nvPr>
        </p:nvSpPr>
        <p:spPr>
          <a:xfrm>
            <a:off x="781050" y="-257175"/>
            <a:ext cx="10572750" cy="6534150"/>
          </a:xfrm>
        </p:spPr>
        <p:txBody>
          <a:bodyPr>
            <a:normAutofit/>
          </a:bodyPr>
          <a:lstStyle/>
          <a:p>
            <a:r>
              <a:rPr lang="nl-NL" sz="3600" dirty="0" err="1"/>
              <a:t>You</a:t>
            </a:r>
            <a:r>
              <a:rPr lang="nl-NL" sz="3600" dirty="0"/>
              <a:t> tube video van een ander centrum / van een andere dokter, met uitleg over ERA test:</a:t>
            </a:r>
            <a:br>
              <a:rPr lang="nl-NL" sz="3600" dirty="0"/>
            </a:br>
            <a:br>
              <a:rPr lang="nl-NL" sz="3600" dirty="0"/>
            </a:br>
            <a:r>
              <a:rPr lang="en-US" sz="3600" dirty="0">
                <a:hlinkClick r:id="rId2"/>
              </a:rPr>
              <a:t>The ERA Test for IVF success - What is it? Who needs it? What do the results mean? – YouTube</a:t>
            </a:r>
            <a:r>
              <a:rPr lang="en-US" sz="3600" dirty="0"/>
              <a:t> </a:t>
            </a:r>
            <a:br>
              <a:rPr lang="en-US" sz="3600" dirty="0"/>
            </a:br>
            <a:r>
              <a:rPr lang="en-US" sz="3600" dirty="0"/>
              <a:t>(4:59 </a:t>
            </a:r>
            <a:r>
              <a:rPr lang="en-US" sz="3600" dirty="0" err="1"/>
              <a:t>minuten</a:t>
            </a:r>
            <a:r>
              <a:rPr lang="en-US" sz="3600" dirty="0"/>
              <a:t>)</a:t>
            </a:r>
            <a:endParaRPr lang="nl-NL" sz="3600" dirty="0"/>
          </a:p>
        </p:txBody>
      </p:sp>
    </p:spTree>
    <p:extLst>
      <p:ext uri="{BB962C8B-B14F-4D97-AF65-F5344CB8AC3E}">
        <p14:creationId xmlns:p14="http://schemas.microsoft.com/office/powerpoint/2010/main" val="1930723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9A819D-2D7F-4601-9D18-83A332C4B79A}"/>
              </a:ext>
            </a:extLst>
          </p:cNvPr>
          <p:cNvSpPr>
            <a:spLocks noGrp="1"/>
          </p:cNvSpPr>
          <p:nvPr>
            <p:ph type="title"/>
          </p:nvPr>
        </p:nvSpPr>
        <p:spPr>
          <a:xfrm>
            <a:off x="88777" y="71022"/>
            <a:ext cx="12038120" cy="6205954"/>
          </a:xfrm>
        </p:spPr>
        <p:txBody>
          <a:bodyPr>
            <a:normAutofit fontScale="90000"/>
          </a:bodyPr>
          <a:lstStyle/>
          <a:p>
            <a:br>
              <a:rPr lang="nl-NL" dirty="0"/>
            </a:br>
            <a:br>
              <a:rPr lang="nl-NL" dirty="0"/>
            </a:br>
            <a:br>
              <a:rPr lang="nl-NL" dirty="0"/>
            </a:br>
            <a:r>
              <a:rPr lang="nl-NL" sz="6000" b="1" i="1" dirty="0"/>
              <a:t>ERA Test, relevantie voor:</a:t>
            </a:r>
            <a:br>
              <a:rPr lang="nl-NL" dirty="0"/>
            </a:br>
            <a:r>
              <a:rPr lang="nl-NL" sz="4000" dirty="0"/>
              <a:t>1- het (echt)paar </a:t>
            </a:r>
            <a:r>
              <a:rPr lang="nl-NL" sz="4000" dirty="0" err="1"/>
              <a:t>cq</a:t>
            </a:r>
            <a:r>
              <a:rPr lang="nl-NL" sz="4000" dirty="0"/>
              <a:t> de vrouw </a:t>
            </a:r>
            <a:br>
              <a:rPr lang="nl-NL" sz="4000" dirty="0"/>
            </a:br>
            <a:r>
              <a:rPr lang="nl-NL" sz="3600" dirty="0"/>
              <a:t>denk in haar / hun streven (zo snel mogelijk) zwanger te raken</a:t>
            </a:r>
            <a:br>
              <a:rPr lang="nl-NL" sz="3600" dirty="0"/>
            </a:br>
            <a:br>
              <a:rPr lang="nl-NL" sz="4000" dirty="0"/>
            </a:br>
            <a:r>
              <a:rPr lang="nl-NL" sz="4000" dirty="0"/>
              <a:t>2- het kind</a:t>
            </a:r>
            <a:br>
              <a:rPr lang="nl-NL" sz="4000" dirty="0"/>
            </a:br>
            <a:r>
              <a:rPr lang="nl-NL" sz="3600" dirty="0"/>
              <a:t>denk ethisch (wat als mechanisme van moeder natuur </a:t>
            </a:r>
            <a:r>
              <a:rPr lang="nl-NL" sz="3600" dirty="0" err="1"/>
              <a:t>cq</a:t>
            </a:r>
            <a:r>
              <a:rPr lang="nl-NL" sz="3600" dirty="0"/>
              <a:t> God is soms die zwangerschap te kunnen voorkomen, om voor ons, mens, nog onbegrepen redenen, zou het verschoven zijn / verschuiven van het implantatievenster zo’n mechanisme kunnen zijn, zodat ze die maand niet zwanger kan zijn?</a:t>
            </a:r>
            <a:br>
              <a:rPr lang="nl-NL" sz="3600" dirty="0"/>
            </a:br>
            <a:br>
              <a:rPr lang="nl-NL" sz="3600" dirty="0"/>
            </a:br>
            <a:r>
              <a:rPr lang="nl-NL" sz="4000" dirty="0"/>
              <a:t>3- de kliniek</a:t>
            </a:r>
            <a:br>
              <a:rPr lang="nl-NL" sz="4000" dirty="0"/>
            </a:br>
            <a:r>
              <a:rPr lang="nl-NL" sz="3600" dirty="0"/>
              <a:t>denk financieel (kosten/baten), denk aan invloed van de groep </a:t>
            </a:r>
            <a:r>
              <a:rPr lang="nl-NL" sz="3600" dirty="0" err="1"/>
              <a:t>Igenomix</a:t>
            </a:r>
            <a:r>
              <a:rPr lang="nl-NL" sz="3600" dirty="0"/>
              <a:t>, daar hun advies/protocol dan door FKT moet worden uitgevoerd</a:t>
            </a:r>
            <a:br>
              <a:rPr lang="nl-NL" sz="3600" dirty="0"/>
            </a:br>
            <a:br>
              <a:rPr lang="nl-NL" dirty="0"/>
            </a:br>
            <a:endParaRPr lang="nl-NL" dirty="0"/>
          </a:p>
        </p:txBody>
      </p:sp>
    </p:spTree>
    <p:extLst>
      <p:ext uri="{BB962C8B-B14F-4D97-AF65-F5344CB8AC3E}">
        <p14:creationId xmlns:p14="http://schemas.microsoft.com/office/powerpoint/2010/main" val="3630321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A75A67-F885-437D-B31F-E5A8DC79380B}"/>
              </a:ext>
            </a:extLst>
          </p:cNvPr>
          <p:cNvSpPr>
            <a:spLocks noGrp="1"/>
          </p:cNvSpPr>
          <p:nvPr>
            <p:ph type="title"/>
          </p:nvPr>
        </p:nvSpPr>
        <p:spPr>
          <a:xfrm>
            <a:off x="838200" y="816746"/>
            <a:ext cx="10515600" cy="873942"/>
          </a:xfrm>
        </p:spPr>
        <p:txBody>
          <a:bodyPr>
            <a:noAutofit/>
          </a:bodyPr>
          <a:lstStyle/>
          <a:p>
            <a:br>
              <a:rPr lang="nl-NL" sz="5400" b="1" i="1" dirty="0"/>
            </a:br>
            <a:br>
              <a:rPr lang="nl-NL" sz="5400" b="1" i="1" dirty="0"/>
            </a:br>
            <a:br>
              <a:rPr lang="nl-NL" sz="5400" b="1" i="1" dirty="0"/>
            </a:br>
            <a:br>
              <a:rPr lang="nl-NL" sz="5400" b="1" i="1" dirty="0"/>
            </a:br>
            <a:r>
              <a:rPr lang="nl-NL" sz="5400" b="1" i="1" dirty="0"/>
              <a:t>Hoe voer je de ERA Test uit?</a:t>
            </a:r>
            <a:br>
              <a:rPr lang="nl-NL" sz="5400" b="1" i="1" dirty="0"/>
            </a:br>
            <a:br>
              <a:rPr lang="nl-NL" sz="5400" b="1" i="1" dirty="0"/>
            </a:br>
            <a:r>
              <a:rPr lang="en-US" sz="2400" dirty="0">
                <a:hlinkClick r:id="rId2"/>
              </a:rPr>
              <a:t>How to perform the endometrial biopsy for </a:t>
            </a:r>
            <a:r>
              <a:rPr lang="en-US" sz="2400" dirty="0" err="1">
                <a:hlinkClick r:id="rId2"/>
              </a:rPr>
              <a:t>Igenomix´s</a:t>
            </a:r>
            <a:r>
              <a:rPr lang="en-US" sz="2400" dirty="0">
                <a:hlinkClick r:id="rId2"/>
              </a:rPr>
              <a:t> ERA Test – YouTube</a:t>
            </a:r>
            <a:r>
              <a:rPr lang="en-US" sz="2400" dirty="0"/>
              <a:t> </a:t>
            </a:r>
            <a:br>
              <a:rPr lang="en-US" sz="2400" dirty="0"/>
            </a:br>
            <a:r>
              <a:rPr lang="en-US" sz="2400" dirty="0"/>
              <a:t>(2:59 min)</a:t>
            </a:r>
            <a:endParaRPr lang="nl-NL" sz="5400" dirty="0"/>
          </a:p>
        </p:txBody>
      </p:sp>
    </p:spTree>
    <p:extLst>
      <p:ext uri="{BB962C8B-B14F-4D97-AF65-F5344CB8AC3E}">
        <p14:creationId xmlns:p14="http://schemas.microsoft.com/office/powerpoint/2010/main" val="2932948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651A46-42C0-465C-8406-209C58FA135B}"/>
              </a:ext>
            </a:extLst>
          </p:cNvPr>
          <p:cNvSpPr>
            <a:spLocks noGrp="1"/>
          </p:cNvSpPr>
          <p:nvPr>
            <p:ph type="title"/>
          </p:nvPr>
        </p:nvSpPr>
        <p:spPr>
          <a:xfrm>
            <a:off x="838200" y="365125"/>
            <a:ext cx="10515600" cy="6364149"/>
          </a:xfrm>
        </p:spPr>
        <p:txBody>
          <a:bodyPr>
            <a:normAutofit/>
          </a:bodyPr>
          <a:lstStyle/>
          <a:p>
            <a:r>
              <a:rPr lang="nl-NL" sz="3600" b="0" i="0" dirty="0">
                <a:solidFill>
                  <a:srgbClr val="3D3E3F"/>
                </a:solidFill>
                <a:effectLst/>
              </a:rPr>
              <a:t>De biopsie wordt uitgevoerd in de </a:t>
            </a:r>
            <a:r>
              <a:rPr lang="nl-NL" sz="3600" b="0" i="0" dirty="0" err="1">
                <a:solidFill>
                  <a:srgbClr val="3D3E3F"/>
                </a:solidFill>
                <a:effectLst/>
              </a:rPr>
              <a:t>secretoire</a:t>
            </a:r>
            <a:r>
              <a:rPr lang="nl-NL" sz="3600" b="0" i="0" dirty="0">
                <a:solidFill>
                  <a:srgbClr val="3D3E3F"/>
                </a:solidFill>
                <a:effectLst/>
              </a:rPr>
              <a:t> fase van een natuurlijke cyclus of een hormoonvervangende (HST) cyclus. </a:t>
            </a:r>
            <a:br>
              <a:rPr lang="nl-NL" sz="3600" b="0" i="0" dirty="0">
                <a:solidFill>
                  <a:srgbClr val="3D3E3F"/>
                </a:solidFill>
                <a:effectLst/>
              </a:rPr>
            </a:br>
            <a:br>
              <a:rPr lang="nl-NL" sz="3600" b="0" i="0" dirty="0">
                <a:solidFill>
                  <a:srgbClr val="3D3E3F"/>
                </a:solidFill>
                <a:effectLst/>
              </a:rPr>
            </a:br>
            <a:r>
              <a:rPr lang="nl-NL" sz="3600" dirty="0">
                <a:solidFill>
                  <a:srgbClr val="3D3E3F"/>
                </a:solidFill>
              </a:rPr>
              <a:t>In </a:t>
            </a:r>
            <a:r>
              <a:rPr lang="nl-NL" sz="3600" b="0" i="0" dirty="0">
                <a:solidFill>
                  <a:srgbClr val="3D3E3F"/>
                </a:solidFill>
                <a:effectLst/>
              </a:rPr>
              <a:t>een natuurlijke cyclus wordt de biopsie uitgevoerd op LH-piek + 7. </a:t>
            </a:r>
            <a:br>
              <a:rPr lang="nl-NL" sz="3600" b="0" i="0" dirty="0">
                <a:solidFill>
                  <a:srgbClr val="3D3E3F"/>
                </a:solidFill>
                <a:effectLst/>
              </a:rPr>
            </a:br>
            <a:r>
              <a:rPr lang="nl-NL" sz="3600" b="0" i="0" dirty="0">
                <a:solidFill>
                  <a:srgbClr val="3D3E3F"/>
                </a:solidFill>
                <a:effectLst/>
              </a:rPr>
              <a:t>In een HST-cyclus wordt de biopsie uitgevoerd op exogene progesteron start + 5 (120 uur na het begin van progesteron). </a:t>
            </a:r>
            <a:br>
              <a:rPr lang="nl-NL" sz="3600" b="0" i="0" dirty="0">
                <a:solidFill>
                  <a:srgbClr val="3D3E3F"/>
                </a:solidFill>
                <a:effectLst/>
              </a:rPr>
            </a:br>
            <a:br>
              <a:rPr lang="nl-NL" sz="3600" b="0" i="0" dirty="0">
                <a:solidFill>
                  <a:srgbClr val="3D3E3F"/>
                </a:solidFill>
                <a:effectLst/>
              </a:rPr>
            </a:br>
            <a:r>
              <a:rPr lang="nl-NL" sz="3600" b="0" i="0" dirty="0">
                <a:solidFill>
                  <a:srgbClr val="3D3E3F"/>
                </a:solidFill>
                <a:effectLst/>
              </a:rPr>
              <a:t>Het biopsiemonster wordt naar </a:t>
            </a:r>
            <a:r>
              <a:rPr lang="nl-NL" sz="3600" b="1" i="0" u="sng" dirty="0">
                <a:solidFill>
                  <a:srgbClr val="3D3E3F"/>
                </a:solidFill>
                <a:effectLst/>
              </a:rPr>
              <a:t>het lab</a:t>
            </a:r>
            <a:r>
              <a:rPr lang="nl-NL" sz="3600" b="1" i="0" dirty="0">
                <a:solidFill>
                  <a:srgbClr val="3D3E3F"/>
                </a:solidFill>
                <a:effectLst/>
              </a:rPr>
              <a:t> </a:t>
            </a:r>
            <a:r>
              <a:rPr lang="nl-NL" sz="3600" b="0" i="0" dirty="0">
                <a:solidFill>
                  <a:srgbClr val="3D3E3F"/>
                </a:solidFill>
                <a:effectLst/>
              </a:rPr>
              <a:t>gestuurd en geanalyseerd. </a:t>
            </a:r>
            <a:endParaRPr lang="nl-NL" sz="3600" dirty="0"/>
          </a:p>
        </p:txBody>
      </p:sp>
    </p:spTree>
    <p:extLst>
      <p:ext uri="{BB962C8B-B14F-4D97-AF65-F5344CB8AC3E}">
        <p14:creationId xmlns:p14="http://schemas.microsoft.com/office/powerpoint/2010/main" val="4216542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651C57-9D97-4C4C-9DBD-3FA0A84152A5}"/>
              </a:ext>
            </a:extLst>
          </p:cNvPr>
          <p:cNvSpPr>
            <a:spLocks noGrp="1"/>
          </p:cNvSpPr>
          <p:nvPr>
            <p:ph type="title"/>
          </p:nvPr>
        </p:nvSpPr>
        <p:spPr>
          <a:xfrm>
            <a:off x="124287" y="365125"/>
            <a:ext cx="11229513" cy="1325563"/>
          </a:xfrm>
        </p:spPr>
        <p:txBody>
          <a:bodyPr>
            <a:normAutofit/>
          </a:bodyPr>
          <a:lstStyle/>
          <a:p>
            <a:r>
              <a:rPr lang="nl-NL" dirty="0"/>
              <a:t>   </a:t>
            </a:r>
            <a:r>
              <a:rPr lang="nl-NL" sz="5400" b="1" i="1" dirty="0" err="1"/>
              <a:t>Igenomix</a:t>
            </a:r>
            <a:r>
              <a:rPr lang="nl-NL" sz="5400" b="1" i="1" dirty="0"/>
              <a:t> ERA test procedure</a:t>
            </a:r>
          </a:p>
        </p:txBody>
      </p:sp>
      <p:pic>
        <p:nvPicPr>
          <p:cNvPr id="6" name="Afbeelding 5">
            <a:extLst>
              <a:ext uri="{FF2B5EF4-FFF2-40B4-BE49-F238E27FC236}">
                <a16:creationId xmlns:a16="http://schemas.microsoft.com/office/drawing/2014/main" id="{6F5E20C9-BEF3-4141-BC50-D933D622DFF5}"/>
              </a:ext>
            </a:extLst>
          </p:cNvPr>
          <p:cNvPicPr>
            <a:picLocks noChangeAspect="1"/>
          </p:cNvPicPr>
          <p:nvPr/>
        </p:nvPicPr>
        <p:blipFill>
          <a:blip r:embed="rId2"/>
          <a:stretch>
            <a:fillRect/>
          </a:stretch>
        </p:blipFill>
        <p:spPr>
          <a:xfrm>
            <a:off x="452358" y="1690688"/>
            <a:ext cx="11287283" cy="4417149"/>
          </a:xfrm>
          <a:prstGeom prst="rect">
            <a:avLst/>
          </a:prstGeom>
        </p:spPr>
      </p:pic>
    </p:spTree>
    <p:extLst>
      <p:ext uri="{BB962C8B-B14F-4D97-AF65-F5344CB8AC3E}">
        <p14:creationId xmlns:p14="http://schemas.microsoft.com/office/powerpoint/2010/main" val="2266008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6819C706-90D4-4089-BA19-950D6EEED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1082" y="899238"/>
            <a:ext cx="7517130" cy="5832256"/>
          </a:xfrm>
          <a:prstGeom prst="rect">
            <a:avLst/>
          </a:prstGeom>
        </p:spPr>
      </p:pic>
      <p:sp>
        <p:nvSpPr>
          <p:cNvPr id="3" name="Titel 1">
            <a:extLst>
              <a:ext uri="{FF2B5EF4-FFF2-40B4-BE49-F238E27FC236}">
                <a16:creationId xmlns:a16="http://schemas.microsoft.com/office/drawing/2014/main" id="{D4F6C959-2ED6-46DB-A5E7-B38A23B3B319}"/>
              </a:ext>
            </a:extLst>
          </p:cNvPr>
          <p:cNvSpPr txBox="1">
            <a:spLocks/>
          </p:cNvSpPr>
          <p:nvPr/>
        </p:nvSpPr>
        <p:spPr>
          <a:xfrm>
            <a:off x="177553" y="126506"/>
            <a:ext cx="11176247"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t>            </a:t>
            </a:r>
            <a:r>
              <a:rPr lang="nl-NL" b="1" i="1" dirty="0"/>
              <a:t>ERA test is toch Gene Profile Analysis </a:t>
            </a:r>
            <a:r>
              <a:rPr lang="nl-NL" b="1" i="1" dirty="0">
                <a:solidFill>
                  <a:srgbClr val="00FF00"/>
                </a:solidFill>
              </a:rPr>
              <a:t>?</a:t>
            </a:r>
            <a:endParaRPr lang="nl-NL" sz="5400" b="1" i="1" dirty="0">
              <a:solidFill>
                <a:srgbClr val="00FF00"/>
              </a:solidFill>
            </a:endParaRPr>
          </a:p>
        </p:txBody>
      </p:sp>
    </p:spTree>
    <p:extLst>
      <p:ext uri="{BB962C8B-B14F-4D97-AF65-F5344CB8AC3E}">
        <p14:creationId xmlns:p14="http://schemas.microsoft.com/office/powerpoint/2010/main" val="2910575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9C4D97-0180-475C-8F12-C7058F51B033}"/>
              </a:ext>
            </a:extLst>
          </p:cNvPr>
          <p:cNvSpPr>
            <a:spLocks noGrp="1"/>
          </p:cNvSpPr>
          <p:nvPr>
            <p:ph type="title"/>
          </p:nvPr>
        </p:nvSpPr>
        <p:spPr>
          <a:xfrm>
            <a:off x="0" y="1"/>
            <a:ext cx="12192000" cy="6858000"/>
          </a:xfrm>
        </p:spPr>
        <p:txBody>
          <a:bodyPr>
            <a:normAutofit fontScale="90000"/>
          </a:bodyPr>
          <a:lstStyle/>
          <a:p>
            <a:br>
              <a:rPr lang="nl-NL" sz="4900" b="1" i="1" dirty="0"/>
            </a:br>
            <a:r>
              <a:rPr lang="nl-NL" sz="4900" b="1" i="1" dirty="0"/>
              <a:t>     Waar is het dichtstbijzijnde lab voor de ERA test ?</a:t>
            </a:r>
            <a:br>
              <a:rPr lang="nl-NL" sz="4900" b="1" i="1" dirty="0"/>
            </a:br>
            <a:br>
              <a:rPr lang="nl-NL" dirty="0"/>
            </a:br>
            <a:br>
              <a:rPr lang="nl-NL" dirty="0"/>
            </a:br>
            <a:br>
              <a:rPr lang="nl-NL" dirty="0"/>
            </a:br>
            <a:br>
              <a:rPr lang="nl-NL" dirty="0"/>
            </a:br>
            <a:br>
              <a:rPr lang="nl-NL" dirty="0"/>
            </a:br>
            <a:br>
              <a:rPr lang="nl-NL" dirty="0"/>
            </a:br>
            <a:br>
              <a:rPr lang="nl-NL" dirty="0"/>
            </a:br>
            <a:br>
              <a:rPr lang="nl-NL" dirty="0"/>
            </a:br>
            <a:br>
              <a:rPr lang="nl-NL" dirty="0"/>
            </a:br>
            <a:endParaRPr lang="nl-NL" dirty="0"/>
          </a:p>
        </p:txBody>
      </p:sp>
      <p:pic>
        <p:nvPicPr>
          <p:cNvPr id="1026" name="Picture 2">
            <a:extLst>
              <a:ext uri="{FF2B5EF4-FFF2-40B4-BE49-F238E27FC236}">
                <a16:creationId xmlns:a16="http://schemas.microsoft.com/office/drawing/2014/main" id="{35E1434F-733B-4469-86BD-C7038B5876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5" y="1561462"/>
            <a:ext cx="8618091" cy="5160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3">
            <a:extLst>
              <a:ext uri="{FF2B5EF4-FFF2-40B4-BE49-F238E27FC236}">
                <a16:creationId xmlns:a16="http://schemas.microsoft.com/office/drawing/2014/main" id="{A5D293B0-C6D5-4B6B-99A6-622A2424F6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6874" y="1561461"/>
            <a:ext cx="8618091" cy="5176575"/>
          </a:xfrm>
          <a:prstGeom prst="rect">
            <a:avLst/>
          </a:prstGeom>
        </p:spPr>
      </p:pic>
    </p:spTree>
    <p:extLst>
      <p:ext uri="{BB962C8B-B14F-4D97-AF65-F5344CB8AC3E}">
        <p14:creationId xmlns:p14="http://schemas.microsoft.com/office/powerpoint/2010/main" val="922376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9FF13C-65C1-4AAA-B938-51DDD8D86263}"/>
              </a:ext>
            </a:extLst>
          </p:cNvPr>
          <p:cNvSpPr>
            <a:spLocks noGrp="1"/>
          </p:cNvSpPr>
          <p:nvPr>
            <p:ph type="title"/>
          </p:nvPr>
        </p:nvSpPr>
        <p:spPr>
          <a:xfrm>
            <a:off x="0" y="1"/>
            <a:ext cx="12192000" cy="68580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nl-NL" dirty="0"/>
              <a:t>     ERA Test kan ook bij LIFE Leuven, in België ?</a:t>
            </a:r>
            <a:br>
              <a:rPr lang="nl-NL" dirty="0"/>
            </a:br>
            <a:r>
              <a:rPr lang="nl-NL" dirty="0"/>
              <a:t>     </a:t>
            </a:r>
            <a:r>
              <a:rPr lang="nl-NL" sz="2400" dirty="0">
                <a:hlinkClick r:id="rId2"/>
              </a:rPr>
              <a:t>https://www.lifeleuven.be/nl/expertise/herhaald-miskraam-en-herhaald- </a:t>
            </a:r>
            <a:r>
              <a:rPr lang="nl-NL" sz="2400" dirty="0" err="1">
                <a:hlinkClick r:id="rId2"/>
              </a:rPr>
              <a:t>implantatiefalen</a:t>
            </a:r>
            <a:br>
              <a:rPr lang="nl-NL" dirty="0"/>
            </a:br>
            <a:endParaRPr lang="nl-NL" dirty="0"/>
          </a:p>
        </p:txBody>
      </p:sp>
    </p:spTree>
    <p:extLst>
      <p:ext uri="{BB962C8B-B14F-4D97-AF65-F5344CB8AC3E}">
        <p14:creationId xmlns:p14="http://schemas.microsoft.com/office/powerpoint/2010/main" val="1662795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A0E2FD-20F4-44EE-9E37-C74B030959E9}"/>
              </a:ext>
            </a:extLst>
          </p:cNvPr>
          <p:cNvSpPr>
            <a:spLocks noGrp="1"/>
          </p:cNvSpPr>
          <p:nvPr>
            <p:ph type="title"/>
          </p:nvPr>
        </p:nvSpPr>
        <p:spPr>
          <a:xfrm>
            <a:off x="0" y="0"/>
            <a:ext cx="12192000" cy="6857999"/>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nl-NL" sz="5400" b="1" i="1" dirty="0"/>
              <a:t>   Herhaling test nodig ? </a:t>
            </a:r>
            <a:br>
              <a:rPr lang="nl-NL" sz="3200" dirty="0"/>
            </a:br>
            <a:br>
              <a:rPr lang="nl-NL" sz="3200" dirty="0"/>
            </a:br>
            <a:r>
              <a:rPr lang="nl-NL" sz="3200" dirty="0"/>
              <a:t>     In ongeveer 90% van de gevallen kan een aanbeveling worden</a:t>
            </a:r>
            <a:br>
              <a:rPr lang="nl-NL" sz="3200" dirty="0"/>
            </a:br>
            <a:r>
              <a:rPr lang="nl-NL" sz="3200" dirty="0"/>
              <a:t>     gedaan over de timing van de embryotransfer. </a:t>
            </a:r>
            <a:br>
              <a:rPr lang="nl-NL" sz="3200" dirty="0"/>
            </a:br>
            <a:r>
              <a:rPr lang="nl-NL" sz="3200" dirty="0"/>
              <a:t>     Voor de overige gevallen (10%) zou een aanbeveling worden gedaan </a:t>
            </a:r>
            <a:br>
              <a:rPr lang="nl-NL" sz="3200" dirty="0"/>
            </a:br>
            <a:r>
              <a:rPr lang="nl-NL" sz="3200" dirty="0"/>
              <a:t>     om de test te herhalen. </a:t>
            </a:r>
            <a:br>
              <a:rPr lang="nl-NL" sz="3200" dirty="0"/>
            </a:br>
            <a:br>
              <a:rPr lang="nl-NL" sz="3200" dirty="0"/>
            </a:br>
            <a:r>
              <a:rPr lang="nl-NL" sz="3200" dirty="0"/>
              <a:t>     Uw ERA®-testrapport geeft aan of embryotransfer of herhalingstesten</a:t>
            </a:r>
            <a:br>
              <a:rPr lang="nl-NL" sz="3200" dirty="0"/>
            </a:br>
            <a:r>
              <a:rPr lang="nl-NL" sz="3200" dirty="0"/>
              <a:t>     worden aanbevolen. </a:t>
            </a:r>
            <a:br>
              <a:rPr lang="nl-NL" sz="3200" dirty="0"/>
            </a:br>
            <a:br>
              <a:rPr lang="nl-NL" sz="3200" dirty="0"/>
            </a:br>
            <a:r>
              <a:rPr lang="nl-NL" sz="3200" dirty="0"/>
              <a:t>     Mogelijk moet u uw ERA®-test herhalen als u een niet eenduidig</a:t>
            </a:r>
            <a:br>
              <a:rPr lang="nl-NL" sz="3200" dirty="0"/>
            </a:br>
            <a:r>
              <a:rPr lang="nl-NL" sz="3200" dirty="0"/>
              <a:t>     resultaat krijgt. Dit gebeurt in minder dan 5% van de gevallen.</a:t>
            </a:r>
          </a:p>
        </p:txBody>
      </p:sp>
    </p:spTree>
    <p:extLst>
      <p:ext uri="{BB962C8B-B14F-4D97-AF65-F5344CB8AC3E}">
        <p14:creationId xmlns:p14="http://schemas.microsoft.com/office/powerpoint/2010/main" val="3784381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E3C05A-5555-4739-A43E-E69BC5391481}"/>
              </a:ext>
            </a:extLst>
          </p:cNvPr>
          <p:cNvSpPr>
            <a:spLocks noGrp="1"/>
          </p:cNvSpPr>
          <p:nvPr>
            <p:ph type="title"/>
          </p:nvPr>
        </p:nvSpPr>
        <p:spPr>
          <a:xfrm>
            <a:off x="333375" y="365124"/>
            <a:ext cx="11020425" cy="6302375"/>
          </a:xfrm>
        </p:spPr>
        <p:txBody>
          <a:bodyPr>
            <a:noAutofit/>
          </a:bodyPr>
          <a:lstStyle/>
          <a:p>
            <a:r>
              <a:rPr lang="nl-NL" sz="4800" b="1" i="1" dirty="0"/>
              <a:t>Hoe lang zijn de ERA®-testresultaten geldig? </a:t>
            </a:r>
            <a:br>
              <a:rPr lang="nl-NL" sz="2800" dirty="0"/>
            </a:br>
            <a:br>
              <a:rPr lang="nl-NL" sz="2800" dirty="0"/>
            </a:br>
            <a:r>
              <a:rPr lang="nl-NL" sz="2800" dirty="0"/>
              <a:t>Bij het uitvoeren van hetzelfde exacte medische protocol (dezelfde medicatie, type cyclus, uren progesteron, type toediening, dosering, enz.) En met de juiste controle van endogeen progesteron (endogene progesteronspiegel gemeten binnen 24 uur voorafgaand aan de eerste inname van exogeen progesteron en &lt;1 </a:t>
            </a:r>
            <a:r>
              <a:rPr lang="nl-NL" sz="2800" dirty="0" err="1"/>
              <a:t>ng</a:t>
            </a:r>
            <a:r>
              <a:rPr lang="nl-NL" sz="2800" dirty="0"/>
              <a:t> / ml), kunnen de ERA®-resultaten worden toegepast in een gepersonaliseerde embryotransfer (</a:t>
            </a:r>
            <a:r>
              <a:rPr lang="nl-NL" sz="2800" dirty="0" err="1"/>
              <a:t>pET</a:t>
            </a:r>
            <a:r>
              <a:rPr lang="nl-NL" sz="2800" dirty="0"/>
              <a:t>) tot 2 jaar na de ERA®-biopsie.</a:t>
            </a:r>
            <a:br>
              <a:rPr lang="nl-NL" sz="2800" dirty="0"/>
            </a:br>
            <a:r>
              <a:rPr lang="nl-NL" sz="2800" dirty="0"/>
              <a:t>De reproduceerbaarheid van de resultaten kan worden beïnvloed door een verandering in de dikte van het endometrium (moet binnen een vergelijkbaar bereik blijven: 12 mm), dramatische gewichtstoename of gewichtsverlies (+/- 20 kg (44 </a:t>
            </a:r>
            <a:r>
              <a:rPr lang="nl-NL" sz="2800" dirty="0" err="1"/>
              <a:t>lbs</a:t>
            </a:r>
            <a:r>
              <a:rPr lang="nl-NL" sz="2800" dirty="0"/>
              <a:t>)) en chirurgische ingreep aan de baarmoeder (zoals een </a:t>
            </a:r>
            <a:r>
              <a:rPr lang="nl-NL" sz="2800" dirty="0" err="1"/>
              <a:t>myomectomie</a:t>
            </a:r>
            <a:r>
              <a:rPr lang="nl-NL" sz="2800" dirty="0"/>
              <a:t>). Als u een van deze veranderingen heeft ondergaan sinds uw vorige ERA®, kunt u daarom overwegen om de test te herhalen. </a:t>
            </a:r>
          </a:p>
        </p:txBody>
      </p:sp>
    </p:spTree>
    <p:extLst>
      <p:ext uri="{BB962C8B-B14F-4D97-AF65-F5344CB8AC3E}">
        <p14:creationId xmlns:p14="http://schemas.microsoft.com/office/powerpoint/2010/main" val="2467456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926151-2265-4DCB-B5B8-EC7789047553}"/>
              </a:ext>
            </a:extLst>
          </p:cNvPr>
          <p:cNvSpPr>
            <a:spLocks noGrp="1"/>
          </p:cNvSpPr>
          <p:nvPr>
            <p:ph type="title"/>
          </p:nvPr>
        </p:nvSpPr>
        <p:spPr>
          <a:xfrm>
            <a:off x="838200" y="365125"/>
            <a:ext cx="10515600" cy="6000164"/>
          </a:xfrm>
        </p:spPr>
        <p:txBody>
          <a:bodyPr/>
          <a:lstStyle/>
          <a:p>
            <a:r>
              <a:rPr lang="nl-NL" sz="2400" u="sng" dirty="0">
                <a:solidFill>
                  <a:srgbClr val="0000FF"/>
                </a:solidFill>
                <a:effectLst/>
                <a:latin typeface="Calibri" panose="020F0502020204030204" pitchFamily="34" charset="0"/>
                <a:ea typeface="Times New Roman" panose="02020603050405020304" pitchFamily="18" charset="0"/>
                <a:hlinkClick r:id="rId2"/>
              </a:rPr>
              <a:t>https://www.rbmojournal.com/article/S1472-6483%2820%2930319-9/fulltext</a:t>
            </a:r>
            <a:br>
              <a:rPr lang="nl-NL" sz="2400" u="sng" dirty="0">
                <a:solidFill>
                  <a:srgbClr val="0000FF"/>
                </a:solidFill>
                <a:effectLst/>
                <a:latin typeface="Calibri" panose="020F0502020204030204" pitchFamily="34" charset="0"/>
                <a:ea typeface="Times New Roman" panose="02020603050405020304" pitchFamily="18" charset="0"/>
              </a:rPr>
            </a:br>
            <a:br>
              <a:rPr lang="nl-NL" sz="2400" u="sng" dirty="0">
                <a:solidFill>
                  <a:srgbClr val="0000FF"/>
                </a:solidFill>
                <a:effectLst/>
                <a:latin typeface="Calibri" panose="020F0502020204030204" pitchFamily="34" charset="0"/>
                <a:ea typeface="Times New Roman" panose="02020603050405020304" pitchFamily="18" charset="0"/>
              </a:rPr>
            </a:br>
            <a:r>
              <a:rPr lang="en-US" sz="2400" dirty="0">
                <a:hlinkClick r:id="rId3"/>
              </a:rPr>
              <a:t>A 5-year </a:t>
            </a:r>
            <a:r>
              <a:rPr lang="en-US" sz="2400" dirty="0" err="1">
                <a:hlinkClick r:id="rId3"/>
              </a:rPr>
              <a:t>multicentre</a:t>
            </a:r>
            <a:r>
              <a:rPr lang="en-US" sz="2400" dirty="0">
                <a:hlinkClick r:id="rId3"/>
              </a:rPr>
              <a:t> randomized controlled trial comparing personalized, frozen and fresh blastocyst transfer in IVF (rbmojournal.com)</a:t>
            </a:r>
            <a:br>
              <a:rPr lang="nl-NL" sz="2400" u="sng" dirty="0">
                <a:solidFill>
                  <a:srgbClr val="0000FF"/>
                </a:solidFill>
                <a:effectLst/>
                <a:latin typeface="Calibri" panose="020F0502020204030204" pitchFamily="34" charset="0"/>
                <a:ea typeface="Times New Roman" panose="02020603050405020304" pitchFamily="18" charset="0"/>
              </a:rPr>
            </a:br>
            <a:br>
              <a:rPr lang="nl-NL" sz="1800" dirty="0">
                <a:effectLst/>
                <a:latin typeface="Calibri" panose="020F0502020204030204" pitchFamily="34" charset="0"/>
                <a:ea typeface="Calibri" panose="020F0502020204030204" pitchFamily="34" charset="0"/>
              </a:rPr>
            </a:br>
            <a:r>
              <a:rPr lang="en-US" sz="2000" b="0" i="0" dirty="0">
                <a:effectLst/>
                <a:latin typeface="elsevierWordmarkRegular"/>
              </a:rPr>
              <a:t>Open Access </a:t>
            </a:r>
            <a:r>
              <a:rPr lang="en-US" sz="2000" b="0" i="0" dirty="0" err="1">
                <a:effectLst/>
                <a:latin typeface="Helvetica" panose="020B0604020202020204" pitchFamily="34" charset="0"/>
              </a:rPr>
              <a:t>Published:June</a:t>
            </a:r>
            <a:r>
              <a:rPr lang="en-US" sz="2000" b="0" i="0" dirty="0">
                <a:effectLst/>
                <a:latin typeface="Helvetica" panose="020B0604020202020204" pitchFamily="34" charset="0"/>
              </a:rPr>
              <a:t> 15, 2020 </a:t>
            </a:r>
            <a:r>
              <a:rPr lang="en-US" sz="2000" b="0" i="0" dirty="0" err="1">
                <a:effectLst/>
                <a:latin typeface="Helvetica" panose="020B0604020202020204" pitchFamily="34" charset="0"/>
              </a:rPr>
              <a:t>DOI:</a:t>
            </a:r>
            <a:r>
              <a:rPr lang="en-US" sz="2000" b="0" i="0" u="none" strike="noStrike" dirty="0" err="1">
                <a:effectLst/>
                <a:latin typeface="Helvetica" panose="020B0604020202020204" pitchFamily="34" charset="0"/>
                <a:hlinkClick r:id="rId4">
                  <a:extLst>
                    <a:ext uri="{A12FA001-AC4F-418D-AE19-62706E023703}">
                      <ahyp:hlinkClr xmlns:ahyp="http://schemas.microsoft.com/office/drawing/2018/hyperlinkcolor" val="tx"/>
                    </a:ext>
                  </a:extLst>
                </a:hlinkClick>
              </a:rPr>
              <a:t>https</a:t>
            </a:r>
            <a:r>
              <a:rPr lang="en-US" sz="2000" b="0" i="0" u="none" strike="noStrike" dirty="0">
                <a:effectLst/>
                <a:latin typeface="Helvetica" panose="020B0604020202020204" pitchFamily="34" charset="0"/>
                <a:hlinkClick r:id="rId4">
                  <a:extLst>
                    <a:ext uri="{A12FA001-AC4F-418D-AE19-62706E023703}">
                      <ahyp:hlinkClr xmlns:ahyp="http://schemas.microsoft.com/office/drawing/2018/hyperlinkcolor" val="tx"/>
                    </a:ext>
                  </a:extLst>
                </a:hlinkClick>
              </a:rPr>
              <a:t>://doi.org/10.1016/j.rbmo.2020.06.002</a:t>
            </a:r>
            <a:br>
              <a:rPr lang="en-US" sz="2000" b="0" i="0" u="none" strike="noStrike" dirty="0">
                <a:effectLst/>
                <a:latin typeface="Helvetica" panose="020B0604020202020204" pitchFamily="34" charset="0"/>
              </a:rPr>
            </a:br>
            <a:br>
              <a:rPr lang="en-US" sz="3600" b="0" i="0" u="none" strike="noStrike" dirty="0">
                <a:effectLst/>
                <a:latin typeface="Helvetica" panose="020B0604020202020204" pitchFamily="34" charset="0"/>
              </a:rPr>
            </a:br>
            <a:r>
              <a:rPr lang="en-US" sz="3600" b="0" i="0" dirty="0">
                <a:effectLst/>
                <a:latin typeface="Helvetica" panose="020B0604020202020204" pitchFamily="34" charset="0"/>
              </a:rPr>
              <a:t>A 5-year </a:t>
            </a:r>
            <a:r>
              <a:rPr lang="en-US" sz="3600" b="0" i="0" dirty="0" err="1">
                <a:effectLst/>
                <a:latin typeface="Helvetica" panose="020B0604020202020204" pitchFamily="34" charset="0"/>
              </a:rPr>
              <a:t>multicentre</a:t>
            </a:r>
            <a:r>
              <a:rPr lang="en-US" sz="3600" b="0" i="0" dirty="0">
                <a:effectLst/>
                <a:latin typeface="Helvetica" panose="020B0604020202020204" pitchFamily="34" charset="0"/>
              </a:rPr>
              <a:t> randomized controlled trial comparing personalized, frozen and fresh blastocyst transfer in IVF</a:t>
            </a:r>
            <a:br>
              <a:rPr lang="en-US" sz="3600" b="0" i="0" dirty="0">
                <a:effectLst/>
                <a:latin typeface="Helvetica" panose="020B0604020202020204" pitchFamily="34" charset="0"/>
              </a:rPr>
            </a:br>
            <a:endParaRPr lang="nl-NL" sz="3600" dirty="0"/>
          </a:p>
        </p:txBody>
      </p:sp>
    </p:spTree>
    <p:extLst>
      <p:ext uri="{BB962C8B-B14F-4D97-AF65-F5344CB8AC3E}">
        <p14:creationId xmlns:p14="http://schemas.microsoft.com/office/powerpoint/2010/main" val="2903423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17FC8055-B32C-40C1-91A9-2D4256498F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653" y="1114425"/>
            <a:ext cx="10180694" cy="488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462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E6A437-FAA4-4570-AE5C-8E14F8B134FF}"/>
              </a:ext>
            </a:extLst>
          </p:cNvPr>
          <p:cNvSpPr>
            <a:spLocks noGrp="1"/>
          </p:cNvSpPr>
          <p:nvPr>
            <p:ph type="title"/>
          </p:nvPr>
        </p:nvSpPr>
        <p:spPr>
          <a:xfrm>
            <a:off x="838200" y="365125"/>
            <a:ext cx="10515600" cy="5835650"/>
          </a:xfrm>
        </p:spPr>
        <p:txBody>
          <a:bodyPr>
            <a:noAutofit/>
          </a:bodyPr>
          <a:lstStyle/>
          <a:p>
            <a:br>
              <a:rPr lang="nl-NL" sz="3600" b="1" i="1" dirty="0"/>
            </a:br>
            <a:r>
              <a:rPr lang="nl-NL" sz="4000" b="1" i="1" dirty="0"/>
              <a:t>Bepalen van de optimale tijd voor embryotransfer </a:t>
            </a:r>
            <a:br>
              <a:rPr lang="nl-NL" sz="3600" b="1" i="1" dirty="0"/>
            </a:br>
            <a:br>
              <a:rPr lang="nl-NL" sz="2800" dirty="0"/>
            </a:br>
            <a:r>
              <a:rPr lang="nl-NL" sz="2800" dirty="0"/>
              <a:t>De ERA-test is erg gevoelig en maakt een goede schatting mogelijk van wanneer het baarmoederslijmvlies klaar is om het embryo te ontvangen. De test wordt daarom </a:t>
            </a:r>
            <a:r>
              <a:rPr lang="nl-NL" sz="2800" b="1" u="sng" dirty="0"/>
              <a:t>aanbevolen voor vrouwen die herhaaldelijk niet-succesvolle embryotransfers hebben ondergaan</a:t>
            </a:r>
            <a:r>
              <a:rPr lang="nl-NL" sz="2800" dirty="0"/>
              <a:t>.</a:t>
            </a:r>
            <a:br>
              <a:rPr lang="nl-NL" sz="2800" dirty="0"/>
            </a:br>
            <a:br>
              <a:rPr lang="nl-NL" sz="2800" dirty="0"/>
            </a:br>
            <a:r>
              <a:rPr lang="nl-NL" sz="2800" b="1" u="sng" dirty="0"/>
              <a:t>Normaal</a:t>
            </a:r>
            <a:r>
              <a:rPr lang="nl-NL" sz="2800" dirty="0"/>
              <a:t> gesproken </a:t>
            </a:r>
            <a:r>
              <a:rPr lang="nl-NL" sz="2800" b="1" u="sng" dirty="0"/>
              <a:t>wordt</a:t>
            </a:r>
            <a:r>
              <a:rPr lang="nl-NL" sz="2800" dirty="0"/>
              <a:t> het </a:t>
            </a:r>
            <a:r>
              <a:rPr lang="nl-NL" sz="2800" b="1" u="sng" dirty="0"/>
              <a:t>baarmoederslijmvlies beoordeeld met </a:t>
            </a:r>
            <a:r>
              <a:rPr lang="nl-NL" sz="2800" dirty="0"/>
              <a:t>behulp van </a:t>
            </a:r>
            <a:r>
              <a:rPr lang="nl-NL" sz="2800" b="1" u="sng" dirty="0"/>
              <a:t>echografie</a:t>
            </a:r>
            <a:r>
              <a:rPr lang="nl-NL" sz="2800" dirty="0"/>
              <a:t>. Dit kan echter </a:t>
            </a:r>
            <a:r>
              <a:rPr lang="nl-NL" sz="2800" b="1" u="sng" dirty="0"/>
              <a:t>alleen de dikte en structuur </a:t>
            </a:r>
            <a:r>
              <a:rPr lang="nl-NL" sz="2800" dirty="0"/>
              <a:t>laten zien. </a:t>
            </a:r>
            <a:br>
              <a:rPr lang="nl-NL" sz="2800" dirty="0"/>
            </a:br>
            <a:br>
              <a:rPr lang="nl-NL" sz="2800" dirty="0"/>
            </a:br>
            <a:r>
              <a:rPr lang="nl-NL" sz="2800" dirty="0"/>
              <a:t>De </a:t>
            </a:r>
            <a:r>
              <a:rPr lang="nl-NL" sz="2800" b="1" u="sng" dirty="0"/>
              <a:t>ERA-test biedt nieuwe manieren </a:t>
            </a:r>
            <a:r>
              <a:rPr lang="nl-NL" sz="2800" dirty="0"/>
              <a:t>om het baarmoederslijmvlies te beoordelen, wat de kans op een succesvolle zwangerschap vergroot. </a:t>
            </a:r>
          </a:p>
        </p:txBody>
      </p:sp>
    </p:spTree>
    <p:extLst>
      <p:ext uri="{BB962C8B-B14F-4D97-AF65-F5344CB8AC3E}">
        <p14:creationId xmlns:p14="http://schemas.microsoft.com/office/powerpoint/2010/main" val="307915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C35EF8-52A3-4D71-83E5-522AD98C919C}"/>
              </a:ext>
            </a:extLst>
          </p:cNvPr>
          <p:cNvSpPr>
            <a:spLocks noGrp="1"/>
          </p:cNvSpPr>
          <p:nvPr>
            <p:ph type="title"/>
          </p:nvPr>
        </p:nvSpPr>
        <p:spPr>
          <a:xfrm>
            <a:off x="838200" y="3343274"/>
            <a:ext cx="10515600" cy="685800"/>
          </a:xfrm>
        </p:spPr>
        <p:txBody>
          <a:bodyPr>
            <a:normAutofit fontScale="90000"/>
          </a:bodyPr>
          <a:lstStyle/>
          <a:p>
            <a:r>
              <a:rPr lang="nl-NL" dirty="0"/>
              <a:t>https://www.obgproject.com/2018/08/20/endometrial-receptivity-and-the-era-biopsy/</a:t>
            </a:r>
            <a:br>
              <a:rPr lang="nl-NL" dirty="0"/>
            </a:br>
            <a:br>
              <a:rPr lang="nl-NL" dirty="0"/>
            </a:br>
            <a:endParaRPr lang="nl-NL" dirty="0"/>
          </a:p>
        </p:txBody>
      </p:sp>
    </p:spTree>
    <p:extLst>
      <p:ext uri="{BB962C8B-B14F-4D97-AF65-F5344CB8AC3E}">
        <p14:creationId xmlns:p14="http://schemas.microsoft.com/office/powerpoint/2010/main" val="3786045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68AD2F-DEED-4166-8471-83882EAEFDFB}"/>
              </a:ext>
            </a:extLst>
          </p:cNvPr>
          <p:cNvSpPr>
            <a:spLocks noGrp="1"/>
          </p:cNvSpPr>
          <p:nvPr>
            <p:ph type="title"/>
          </p:nvPr>
        </p:nvSpPr>
        <p:spPr>
          <a:xfrm>
            <a:off x="838200" y="365124"/>
            <a:ext cx="10515600" cy="6492875"/>
          </a:xfrm>
        </p:spPr>
        <p:txBody>
          <a:bodyPr>
            <a:normAutofit fontScale="90000"/>
          </a:bodyPr>
          <a:lstStyle/>
          <a:p>
            <a:r>
              <a:rPr lang="nl-NL" b="1" u="sng" dirty="0"/>
              <a:t>Nieuwe vraagstelling </a:t>
            </a:r>
            <a:br>
              <a:rPr lang="nl-NL" dirty="0"/>
            </a:br>
            <a:r>
              <a:rPr lang="nl-NL" dirty="0"/>
              <a:t>patent in 2009 en dan onderzoek in 2010, in 2013 en in 2020</a:t>
            </a:r>
            <a:br>
              <a:rPr lang="nl-NL" dirty="0"/>
            </a:br>
            <a:br>
              <a:rPr lang="nl-NL" dirty="0"/>
            </a:br>
            <a:r>
              <a:rPr lang="nl-NL" dirty="0"/>
              <a:t>Is er onderzoek gedaan bij dezelfde vrouwen (met bewezen zwangerschap(pen)), bv een heel jaar, door opeenvolgende maanden het biopt te nemen en dan te zien (beoordelen) </a:t>
            </a:r>
            <a:br>
              <a:rPr lang="nl-NL" dirty="0"/>
            </a:br>
            <a:r>
              <a:rPr lang="nl-NL" dirty="0"/>
              <a:t>of wat er gemeten wordt (</a:t>
            </a:r>
            <a:r>
              <a:rPr lang="nl-NL" dirty="0" err="1"/>
              <a:t>oa</a:t>
            </a:r>
            <a:r>
              <a:rPr lang="nl-NL" dirty="0"/>
              <a:t> die 238 genen) elke maand hetzelfde beeld laat zien, bij die vrouw, in dat jaar? </a:t>
            </a:r>
            <a:br>
              <a:rPr lang="nl-NL" dirty="0"/>
            </a:br>
            <a:endParaRPr lang="nl-NL" dirty="0"/>
          </a:p>
        </p:txBody>
      </p:sp>
    </p:spTree>
    <p:extLst>
      <p:ext uri="{BB962C8B-B14F-4D97-AF65-F5344CB8AC3E}">
        <p14:creationId xmlns:p14="http://schemas.microsoft.com/office/powerpoint/2010/main" val="2651736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1CE6D3-F763-4E4F-8D97-16ED85B7EB30}"/>
              </a:ext>
            </a:extLst>
          </p:cNvPr>
          <p:cNvSpPr>
            <a:spLocks noGrp="1"/>
          </p:cNvSpPr>
          <p:nvPr>
            <p:ph type="title"/>
          </p:nvPr>
        </p:nvSpPr>
        <p:spPr>
          <a:xfrm>
            <a:off x="838200" y="365125"/>
            <a:ext cx="10515600" cy="6390782"/>
          </a:xfrm>
        </p:spPr>
        <p:txBody>
          <a:bodyPr>
            <a:normAutofit/>
          </a:bodyPr>
          <a:lstStyle/>
          <a:p>
            <a:r>
              <a:rPr lang="nl-NL" sz="4000" dirty="0"/>
              <a:t>En </a:t>
            </a:r>
            <a:r>
              <a:rPr lang="nl-NL" sz="4000" b="1" u="sng" dirty="0"/>
              <a:t>nog een vraag</a:t>
            </a:r>
            <a:r>
              <a:rPr lang="nl-NL" sz="4000" dirty="0"/>
              <a:t>: Hoe (door wat? / door welke omstandigheden?) worden deze specifieke (endometrium receptieve) genen eigenlijk </a:t>
            </a:r>
            <a:br>
              <a:rPr lang="nl-NL" sz="4000" dirty="0"/>
            </a:br>
            <a:r>
              <a:rPr lang="nl-NL" sz="4000" dirty="0"/>
              <a:t>aan- </a:t>
            </a:r>
            <a:r>
              <a:rPr lang="nl-NL" sz="4000" dirty="0" err="1"/>
              <a:t>cq</a:t>
            </a:r>
            <a:r>
              <a:rPr lang="nl-NL" sz="4000" dirty="0"/>
              <a:t> uitgezet? </a:t>
            </a:r>
          </a:p>
        </p:txBody>
      </p:sp>
    </p:spTree>
    <p:extLst>
      <p:ext uri="{BB962C8B-B14F-4D97-AF65-F5344CB8AC3E}">
        <p14:creationId xmlns:p14="http://schemas.microsoft.com/office/powerpoint/2010/main" val="3950158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FF4C61F-0ED9-40D3-B0F7-1CF16AEC9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55" y="1280680"/>
            <a:ext cx="11890889" cy="4599709"/>
          </a:xfrm>
          <a:prstGeom prst="rect">
            <a:avLst/>
          </a:prstGeom>
        </p:spPr>
      </p:pic>
    </p:spTree>
    <p:extLst>
      <p:ext uri="{BB962C8B-B14F-4D97-AF65-F5344CB8AC3E}">
        <p14:creationId xmlns:p14="http://schemas.microsoft.com/office/powerpoint/2010/main" val="2941959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F768D8-F129-4803-ABC3-D831939D1550}"/>
              </a:ext>
            </a:extLst>
          </p:cNvPr>
          <p:cNvSpPr>
            <a:spLocks noGrp="1"/>
          </p:cNvSpPr>
          <p:nvPr>
            <p:ph type="title"/>
          </p:nvPr>
        </p:nvSpPr>
        <p:spPr>
          <a:xfrm>
            <a:off x="0" y="-1"/>
            <a:ext cx="12192000" cy="713422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nl-NL" sz="2000" dirty="0"/>
              <a:t>Voorgesteld schema van implantatievenster en de rol van LIF bij </a:t>
            </a:r>
            <a:r>
              <a:rPr lang="nl-NL" sz="2000" b="1" u="sng" dirty="0"/>
              <a:t>foetomaternale communicatie</a:t>
            </a:r>
            <a:r>
              <a:rPr lang="nl-NL" sz="2000" dirty="0"/>
              <a:t>. </a:t>
            </a:r>
            <a:br>
              <a:rPr lang="nl-NL" sz="2000" dirty="0"/>
            </a:br>
            <a:br>
              <a:rPr lang="nl-NL" sz="2000" dirty="0"/>
            </a:br>
            <a:r>
              <a:rPr lang="nl-NL" sz="2000" dirty="0"/>
              <a:t>(1) Schematische weergave van de in utero vrij zwevende </a:t>
            </a:r>
            <a:r>
              <a:rPr lang="nl-NL" sz="2000" dirty="0" err="1"/>
              <a:t>blastocyst</a:t>
            </a:r>
            <a:r>
              <a:rPr lang="nl-NL" sz="2000" dirty="0"/>
              <a:t> omgeven door de zona pellucida. </a:t>
            </a:r>
            <a:br>
              <a:rPr lang="nl-NL" sz="2000" dirty="0"/>
            </a:br>
            <a:r>
              <a:rPr lang="nl-NL" sz="2000" dirty="0"/>
              <a:t>Op dit moment bestaat de </a:t>
            </a:r>
            <a:r>
              <a:rPr lang="nl-NL" sz="2000" dirty="0" err="1"/>
              <a:t>blastocyst</a:t>
            </a:r>
            <a:r>
              <a:rPr lang="nl-NL" sz="2000" dirty="0"/>
              <a:t> uit een binnenste celmassa met een </a:t>
            </a:r>
            <a:r>
              <a:rPr lang="nl-NL" sz="2000" dirty="0" err="1"/>
              <a:t>trophectoderm</a:t>
            </a:r>
            <a:r>
              <a:rPr lang="nl-NL" sz="2000" dirty="0"/>
              <a:t> romp. </a:t>
            </a:r>
            <a:r>
              <a:rPr lang="nl-NL" sz="2000" b="1" u="sng" dirty="0" err="1"/>
              <a:t>Paracriene</a:t>
            </a:r>
            <a:r>
              <a:rPr lang="nl-NL" sz="2000" b="1" u="sng" dirty="0"/>
              <a:t> signalering </a:t>
            </a:r>
            <a:r>
              <a:rPr lang="nl-NL" sz="2000" dirty="0"/>
              <a:t>(niet afgebeeld) trekt waarschijnlijk de </a:t>
            </a:r>
            <a:r>
              <a:rPr lang="nl-NL" sz="2000" dirty="0" err="1"/>
              <a:t>blastocyst</a:t>
            </a:r>
            <a:r>
              <a:rPr lang="nl-NL" sz="2000" dirty="0"/>
              <a:t> naar vermoedelijke implantatieplaatsen en synchroniseert en orkestreert volgende stappen, zoals (2) het uitkomen van </a:t>
            </a:r>
            <a:r>
              <a:rPr lang="nl-NL" sz="2000" dirty="0" err="1"/>
              <a:t>blastocyst</a:t>
            </a:r>
            <a:r>
              <a:rPr lang="nl-NL" sz="2000" dirty="0"/>
              <a:t> uit de zona pellucida. </a:t>
            </a:r>
            <a:br>
              <a:rPr lang="nl-NL" sz="2000" dirty="0"/>
            </a:br>
            <a:r>
              <a:rPr lang="nl-NL" sz="2000" dirty="0"/>
              <a:t>(3) Toont de geleidelijke appositie van de </a:t>
            </a:r>
            <a:r>
              <a:rPr lang="nl-NL" sz="2000" dirty="0" err="1"/>
              <a:t>blastocyst</a:t>
            </a:r>
            <a:r>
              <a:rPr lang="nl-NL" sz="2000" dirty="0"/>
              <a:t> aan het endometrium tijdens het begin van het implantatievenster, hier afgebakend door twee vermeende </a:t>
            </a:r>
            <a:r>
              <a:rPr lang="nl-NL" sz="2000" dirty="0" err="1"/>
              <a:t>biomarkers</a:t>
            </a:r>
            <a:r>
              <a:rPr lang="nl-NL" sz="2000" dirty="0"/>
              <a:t> voor </a:t>
            </a:r>
            <a:r>
              <a:rPr lang="nl-NL" sz="2000" dirty="0" err="1"/>
              <a:t>endometriale</a:t>
            </a:r>
            <a:r>
              <a:rPr lang="nl-NL" sz="2000" dirty="0"/>
              <a:t> ontvankelijkheid: </a:t>
            </a:r>
            <a:r>
              <a:rPr lang="nl-NL" sz="2000" dirty="0" err="1"/>
              <a:t>pinopodes</a:t>
            </a:r>
            <a:r>
              <a:rPr lang="nl-NL" sz="2000" dirty="0"/>
              <a:t> en LIF. </a:t>
            </a:r>
            <a:br>
              <a:rPr lang="nl-NL" sz="2000" dirty="0"/>
            </a:br>
            <a:br>
              <a:rPr lang="nl-NL" sz="2000" dirty="0"/>
            </a:br>
            <a:r>
              <a:rPr lang="nl-NL" sz="2000" dirty="0"/>
              <a:t>LIF wordt maximaal tot expressie gebracht door het endometrium op het moment van implantatie en de </a:t>
            </a:r>
            <a:r>
              <a:rPr lang="nl-NL" sz="2000" dirty="0" err="1"/>
              <a:t>blastocyst</a:t>
            </a:r>
            <a:r>
              <a:rPr lang="nl-NL" sz="2000" dirty="0"/>
              <a:t> brengt de LIF-receptor tot expressie. In (4) hecht de </a:t>
            </a:r>
            <a:r>
              <a:rPr lang="nl-NL" sz="2000" dirty="0" err="1"/>
              <a:t>blastocyst</a:t>
            </a:r>
            <a:r>
              <a:rPr lang="nl-NL" sz="2000" dirty="0"/>
              <a:t> zich aan het endometrium en produceert vervolgens zelf LIF, terwijl op het endometrium de productie van gp130 en de LIF-receptor toeneemt. De concentratie van oplosbaar gp130 en het verschijnen van </a:t>
            </a:r>
            <a:r>
              <a:rPr lang="nl-NL" sz="2000" dirty="0" err="1"/>
              <a:t>pinopoden</a:t>
            </a:r>
            <a:r>
              <a:rPr lang="nl-NL" sz="2000" dirty="0"/>
              <a:t> op het endometriumoppervlak zijn ook op dit moment verhoogd. Adhesie induceert trofoblastcellen om te differentiëren in binnenste </a:t>
            </a:r>
            <a:r>
              <a:rPr lang="nl-NL" sz="2000" dirty="0" err="1"/>
              <a:t>cytotrofoblastlagen</a:t>
            </a:r>
            <a:r>
              <a:rPr lang="nl-NL" sz="2000" dirty="0"/>
              <a:t> en buitenste </a:t>
            </a:r>
            <a:r>
              <a:rPr lang="nl-NL" sz="2000" dirty="0" err="1"/>
              <a:t>syncytiotrofoblastlagen</a:t>
            </a:r>
            <a:r>
              <a:rPr lang="nl-NL" sz="2000" dirty="0"/>
              <a:t> zoals getoond in (5), waarop de </a:t>
            </a:r>
            <a:r>
              <a:rPr lang="nl-NL" sz="2000" dirty="0" err="1"/>
              <a:t>syncytiotrofoblast</a:t>
            </a:r>
            <a:r>
              <a:rPr lang="nl-NL" sz="2000" dirty="0"/>
              <a:t> het </a:t>
            </a:r>
            <a:r>
              <a:rPr lang="nl-NL" sz="2000" dirty="0" err="1"/>
              <a:t>luminale</a:t>
            </a:r>
            <a:r>
              <a:rPr lang="nl-NL" sz="2000" dirty="0"/>
              <a:t> epitheel binnendringt, waar de </a:t>
            </a:r>
            <a:r>
              <a:rPr lang="nl-NL" sz="2000" dirty="0" err="1"/>
              <a:t>blastocyst</a:t>
            </a:r>
            <a:r>
              <a:rPr lang="nl-NL" sz="2000" dirty="0"/>
              <a:t> vervolgens cytokines zoals IL-1 begint af te scheiden, die op hun beurt LIF-expressie stimuleren in het baarmoederslijmvlies. In (6) is de implantatie voltooid, het implantatievenster is nu gesloten. </a:t>
            </a:r>
            <a:br>
              <a:rPr lang="nl-NL" sz="2000" dirty="0"/>
            </a:br>
            <a:br>
              <a:rPr lang="nl-NL" sz="2000" dirty="0"/>
            </a:br>
            <a:r>
              <a:rPr lang="nl-NL" sz="2000" dirty="0"/>
              <a:t>Daarom wordt voorgesteld dat het embryo en het endometrium actief communiceren door middel van uitscheiding van LIF en andere cytokines om de volledige implantatie van de </a:t>
            </a:r>
            <a:r>
              <a:rPr lang="nl-NL" sz="2000" dirty="0" err="1"/>
              <a:t>blastocyst</a:t>
            </a:r>
            <a:r>
              <a:rPr lang="nl-NL" sz="2000" dirty="0"/>
              <a:t> te bevorderen.</a:t>
            </a:r>
          </a:p>
        </p:txBody>
      </p:sp>
    </p:spTree>
    <p:extLst>
      <p:ext uri="{BB962C8B-B14F-4D97-AF65-F5344CB8AC3E}">
        <p14:creationId xmlns:p14="http://schemas.microsoft.com/office/powerpoint/2010/main" val="15097100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t="-69000" b="-69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A6DA90-262E-4819-98D6-C92002A6783F}"/>
              </a:ext>
            </a:extLst>
          </p:cNvPr>
          <p:cNvSpPr>
            <a:spLocks noGrp="1"/>
          </p:cNvSpPr>
          <p:nvPr>
            <p:ph type="title"/>
          </p:nvPr>
        </p:nvSpPr>
        <p:spPr>
          <a:xfrm>
            <a:off x="838200" y="365125"/>
            <a:ext cx="10515600" cy="6492875"/>
          </a:xfrm>
        </p:spPr>
        <p:txBody>
          <a:bodyPr>
            <a:normAutofit/>
          </a:bodyPr>
          <a:lstStyle/>
          <a:p>
            <a:r>
              <a:rPr lang="nl-NL" sz="5400" b="1" i="1" dirty="0"/>
              <a:t>De ERA Test </a:t>
            </a:r>
            <a:br>
              <a:rPr lang="nl-NL" dirty="0"/>
            </a:br>
            <a:br>
              <a:rPr lang="nl-NL" dirty="0"/>
            </a:br>
            <a:r>
              <a:rPr lang="nl-NL" dirty="0"/>
              <a:t>wordt (in) de maand voorafgaand aan de F(rozen)ET gedaan, edoch… </a:t>
            </a:r>
            <a:br>
              <a:rPr lang="nl-NL" dirty="0"/>
            </a:br>
            <a:br>
              <a:rPr lang="nl-NL" dirty="0"/>
            </a:br>
            <a:r>
              <a:rPr lang="nl-NL" dirty="0"/>
              <a:t>is het endometrium wel als een </a:t>
            </a:r>
            <a:r>
              <a:rPr lang="nl-NL" dirty="0" err="1"/>
              <a:t>Steinway</a:t>
            </a:r>
            <a:r>
              <a:rPr lang="nl-NL" dirty="0"/>
              <a:t> vleugel? die (af)gestemd op het podium staat? maand na maand (precies) hetzelfde? wachtend op …..  </a:t>
            </a:r>
            <a:br>
              <a:rPr lang="nl-NL" dirty="0"/>
            </a:br>
            <a:endParaRPr lang="nl-NL" dirty="0"/>
          </a:p>
        </p:txBody>
      </p:sp>
    </p:spTree>
    <p:extLst>
      <p:ext uri="{BB962C8B-B14F-4D97-AF65-F5344CB8AC3E}">
        <p14:creationId xmlns:p14="http://schemas.microsoft.com/office/powerpoint/2010/main" val="8117771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t="-69000" b="-69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3C7F1B-FDC5-46BD-9684-6F6D3CFC9DD1}"/>
              </a:ext>
            </a:extLst>
          </p:cNvPr>
          <p:cNvSpPr>
            <a:spLocks noGrp="1"/>
          </p:cNvSpPr>
          <p:nvPr>
            <p:ph type="title"/>
          </p:nvPr>
        </p:nvSpPr>
        <p:spPr>
          <a:noFill/>
        </p:spPr>
        <p:txBody>
          <a:bodyPr/>
          <a:lstStyle/>
          <a:p>
            <a:r>
              <a:rPr lang="nl-NL" dirty="0"/>
              <a:t>                </a:t>
            </a:r>
            <a:r>
              <a:rPr lang="nl-NL" sz="5400" b="1" i="1" dirty="0"/>
              <a:t>de pianist(en):</a:t>
            </a:r>
          </a:p>
        </p:txBody>
      </p:sp>
      <p:pic>
        <p:nvPicPr>
          <p:cNvPr id="8" name="Afbeelding 7">
            <a:extLst>
              <a:ext uri="{FF2B5EF4-FFF2-40B4-BE49-F238E27FC236}">
                <a16:creationId xmlns:a16="http://schemas.microsoft.com/office/drawing/2014/main" id="{3C1B735E-6AEB-4EA3-9922-821F35DFB8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2056" y="2619375"/>
            <a:ext cx="3538538" cy="3538538"/>
          </a:xfrm>
          <a:prstGeom prst="rect">
            <a:avLst/>
          </a:prstGeom>
        </p:spPr>
      </p:pic>
      <p:sp>
        <p:nvSpPr>
          <p:cNvPr id="9" name="Titel 1">
            <a:extLst>
              <a:ext uri="{FF2B5EF4-FFF2-40B4-BE49-F238E27FC236}">
                <a16:creationId xmlns:a16="http://schemas.microsoft.com/office/drawing/2014/main" id="{215A8326-872D-40BD-8122-422EF0826A87}"/>
              </a:ext>
            </a:extLst>
          </p:cNvPr>
          <p:cNvSpPr txBox="1">
            <a:spLocks/>
          </p:cNvSpPr>
          <p:nvPr/>
        </p:nvSpPr>
        <p:spPr>
          <a:xfrm>
            <a:off x="1885950" y="1745456"/>
            <a:ext cx="4276725" cy="8477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nl-NL" dirty="0"/>
          </a:p>
        </p:txBody>
      </p:sp>
      <p:sp>
        <p:nvSpPr>
          <p:cNvPr id="10" name="Titel 1">
            <a:extLst>
              <a:ext uri="{FF2B5EF4-FFF2-40B4-BE49-F238E27FC236}">
                <a16:creationId xmlns:a16="http://schemas.microsoft.com/office/drawing/2014/main" id="{2DBCE0FB-BFC7-4CD0-9A0E-9B271F55B007}"/>
              </a:ext>
            </a:extLst>
          </p:cNvPr>
          <p:cNvSpPr txBox="1">
            <a:spLocks/>
          </p:cNvSpPr>
          <p:nvPr/>
        </p:nvSpPr>
        <p:spPr>
          <a:xfrm>
            <a:off x="1885950" y="1771650"/>
            <a:ext cx="4276725" cy="9739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nl-NL" dirty="0"/>
          </a:p>
        </p:txBody>
      </p:sp>
      <p:sp>
        <p:nvSpPr>
          <p:cNvPr id="11" name="Titel 1">
            <a:extLst>
              <a:ext uri="{FF2B5EF4-FFF2-40B4-BE49-F238E27FC236}">
                <a16:creationId xmlns:a16="http://schemas.microsoft.com/office/drawing/2014/main" id="{CB2E80BE-39AC-41C1-999C-7536233FDC9C}"/>
              </a:ext>
            </a:extLst>
          </p:cNvPr>
          <p:cNvSpPr txBox="1">
            <a:spLocks/>
          </p:cNvSpPr>
          <p:nvPr/>
        </p:nvSpPr>
        <p:spPr>
          <a:xfrm>
            <a:off x="2038350" y="1897856"/>
            <a:ext cx="4276725" cy="8477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nl-NL" dirty="0"/>
          </a:p>
        </p:txBody>
      </p:sp>
      <p:sp>
        <p:nvSpPr>
          <p:cNvPr id="12" name="Titel 1">
            <a:extLst>
              <a:ext uri="{FF2B5EF4-FFF2-40B4-BE49-F238E27FC236}">
                <a16:creationId xmlns:a16="http://schemas.microsoft.com/office/drawing/2014/main" id="{41706D40-0847-422F-94EC-103C429E45E3}"/>
              </a:ext>
            </a:extLst>
          </p:cNvPr>
          <p:cNvSpPr txBox="1">
            <a:spLocks/>
          </p:cNvSpPr>
          <p:nvPr/>
        </p:nvSpPr>
        <p:spPr>
          <a:xfrm>
            <a:off x="1364009" y="2109787"/>
            <a:ext cx="10267950" cy="433388"/>
          </a:xfrm>
          <a:prstGeom prst="rect">
            <a:avLst/>
          </a:prstGeom>
          <a:noFill/>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t>              </a:t>
            </a:r>
            <a:r>
              <a:rPr lang="nl-NL" sz="5400" b="1" i="1" dirty="0"/>
              <a:t>Het embryo:                    </a:t>
            </a:r>
          </a:p>
        </p:txBody>
      </p:sp>
      <p:sp>
        <p:nvSpPr>
          <p:cNvPr id="13" name="Titel 1">
            <a:extLst>
              <a:ext uri="{FF2B5EF4-FFF2-40B4-BE49-F238E27FC236}">
                <a16:creationId xmlns:a16="http://schemas.microsoft.com/office/drawing/2014/main" id="{0939D13B-2EE6-47D3-942C-0CEB4855A576}"/>
              </a:ext>
            </a:extLst>
          </p:cNvPr>
          <p:cNvSpPr txBox="1">
            <a:spLocks/>
          </p:cNvSpPr>
          <p:nvPr/>
        </p:nvSpPr>
        <p:spPr>
          <a:xfrm>
            <a:off x="2247900" y="2045495"/>
            <a:ext cx="10267950" cy="433388"/>
          </a:xfrm>
          <a:prstGeom prst="rect">
            <a:avLst/>
          </a:prstGeom>
          <a:noFill/>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t>                                              </a:t>
            </a:r>
            <a:r>
              <a:rPr lang="nl-NL" sz="5400" b="1" i="1" dirty="0"/>
              <a:t>De vrouw:</a:t>
            </a:r>
          </a:p>
        </p:txBody>
      </p:sp>
      <p:pic>
        <p:nvPicPr>
          <p:cNvPr id="17" name="Afbeelding 16">
            <a:extLst>
              <a:ext uri="{FF2B5EF4-FFF2-40B4-BE49-F238E27FC236}">
                <a16:creationId xmlns:a16="http://schemas.microsoft.com/office/drawing/2014/main" id="{68666FC1-7A4F-4996-8C2F-16C3E6D4BE1D}"/>
              </a:ext>
            </a:extLst>
          </p:cNvPr>
          <p:cNvPicPr>
            <a:picLocks noChangeAspect="1"/>
          </p:cNvPicPr>
          <p:nvPr/>
        </p:nvPicPr>
        <p:blipFill>
          <a:blip r:embed="rId4"/>
          <a:stretch>
            <a:fillRect/>
          </a:stretch>
        </p:blipFill>
        <p:spPr>
          <a:xfrm>
            <a:off x="4554232" y="3414845"/>
            <a:ext cx="670618" cy="678239"/>
          </a:xfrm>
          <a:prstGeom prst="rect">
            <a:avLst/>
          </a:prstGeom>
        </p:spPr>
      </p:pic>
      <p:pic>
        <p:nvPicPr>
          <p:cNvPr id="21" name="Afbeelding 20">
            <a:extLst>
              <a:ext uri="{FF2B5EF4-FFF2-40B4-BE49-F238E27FC236}">
                <a16:creationId xmlns:a16="http://schemas.microsoft.com/office/drawing/2014/main" id="{F5D0E2BF-5747-4DDA-ADDA-CA8DE26A8016}"/>
              </a:ext>
            </a:extLst>
          </p:cNvPr>
          <p:cNvPicPr>
            <a:picLocks noChangeAspect="1"/>
          </p:cNvPicPr>
          <p:nvPr/>
        </p:nvPicPr>
        <p:blipFill>
          <a:blip r:embed="rId5"/>
          <a:stretch>
            <a:fillRect/>
          </a:stretch>
        </p:blipFill>
        <p:spPr>
          <a:xfrm>
            <a:off x="1654287" y="2685065"/>
            <a:ext cx="2632739" cy="3538537"/>
          </a:xfrm>
          <a:prstGeom prst="rect">
            <a:avLst/>
          </a:prstGeom>
        </p:spPr>
      </p:pic>
    </p:spTree>
    <p:extLst>
      <p:ext uri="{BB962C8B-B14F-4D97-AF65-F5344CB8AC3E}">
        <p14:creationId xmlns:p14="http://schemas.microsoft.com/office/powerpoint/2010/main" val="16090566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6000" b="-6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05A503-DB52-4D41-BEAD-031672C49158}"/>
              </a:ext>
            </a:extLst>
          </p:cNvPr>
          <p:cNvSpPr>
            <a:spLocks noGrp="1"/>
          </p:cNvSpPr>
          <p:nvPr>
            <p:ph type="title"/>
          </p:nvPr>
        </p:nvSpPr>
        <p:spPr>
          <a:xfrm>
            <a:off x="838200" y="-923924"/>
            <a:ext cx="10515600" cy="8143874"/>
          </a:xfrm>
        </p:spPr>
        <p:txBody>
          <a:bodyPr>
            <a:normAutofit fontScale="90000"/>
          </a:bodyPr>
          <a:lstStyle/>
          <a:p>
            <a:br>
              <a:rPr lang="nl-NL" dirty="0"/>
            </a:br>
            <a:br>
              <a:rPr lang="nl-NL" dirty="0"/>
            </a:br>
            <a:br>
              <a:rPr lang="nl-NL" dirty="0"/>
            </a:br>
            <a:br>
              <a:rPr lang="nl-NL" dirty="0"/>
            </a:br>
            <a:br>
              <a:rPr lang="nl-NL" dirty="0"/>
            </a:br>
            <a:r>
              <a:rPr lang="nl-NL" dirty="0"/>
              <a:t>Misschien is er wel meer te doen </a:t>
            </a:r>
            <a:br>
              <a:rPr lang="nl-NL" dirty="0"/>
            </a:br>
            <a:r>
              <a:rPr lang="nl-NL" dirty="0"/>
              <a:t>dan focussen op de losse onderdelen:</a:t>
            </a:r>
            <a:br>
              <a:rPr lang="nl-NL" dirty="0"/>
            </a:br>
            <a:br>
              <a:rPr lang="nl-NL" dirty="0"/>
            </a:br>
            <a:r>
              <a:rPr lang="nl-NL" dirty="0"/>
              <a:t>- embryo</a:t>
            </a:r>
            <a:br>
              <a:rPr lang="nl-NL" dirty="0"/>
            </a:br>
            <a:br>
              <a:rPr lang="nl-NL" dirty="0"/>
            </a:br>
            <a:r>
              <a:rPr lang="nl-NL" dirty="0"/>
              <a:t>- endometrium</a:t>
            </a:r>
            <a:br>
              <a:rPr lang="nl-NL" dirty="0"/>
            </a:br>
            <a:br>
              <a:rPr lang="nl-NL" dirty="0"/>
            </a:br>
            <a:r>
              <a:rPr lang="nl-NL" dirty="0"/>
              <a:t>- vrouw</a:t>
            </a:r>
            <a:br>
              <a:rPr lang="nl-NL" dirty="0"/>
            </a:br>
            <a:br>
              <a:rPr lang="nl-NL" dirty="0"/>
            </a:br>
            <a:br>
              <a:rPr lang="nl-NL" dirty="0"/>
            </a:br>
            <a:r>
              <a:rPr lang="nl-NL" dirty="0"/>
              <a:t> </a:t>
            </a:r>
          </a:p>
        </p:txBody>
      </p:sp>
      <p:pic>
        <p:nvPicPr>
          <p:cNvPr id="4098" name="Picture 2">
            <a:extLst>
              <a:ext uri="{FF2B5EF4-FFF2-40B4-BE49-F238E27FC236}">
                <a16:creationId xmlns:a16="http://schemas.microsoft.com/office/drawing/2014/main" id="{2064C88A-796D-433B-8DE1-F0D4385E78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7350" y="742950"/>
            <a:ext cx="2247900" cy="224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888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6000" b="-6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B9C1F4-11B3-4D6E-94B5-FE0F423CBAE1}"/>
              </a:ext>
            </a:extLst>
          </p:cNvPr>
          <p:cNvSpPr>
            <a:spLocks noGrp="1"/>
          </p:cNvSpPr>
          <p:nvPr>
            <p:ph type="title"/>
          </p:nvPr>
        </p:nvSpPr>
        <p:spPr>
          <a:xfrm>
            <a:off x="838200" y="365125"/>
            <a:ext cx="10515600" cy="6243493"/>
          </a:xfrm>
        </p:spPr>
        <p:txBody>
          <a:bodyPr>
            <a:normAutofit fontScale="90000"/>
          </a:bodyPr>
          <a:lstStyle/>
          <a:p>
            <a:r>
              <a:rPr lang="nl-NL" dirty="0"/>
              <a:t>Misschien is het endometrium wel de vleugel en onderdeel van de muziek en van de dans </a:t>
            </a:r>
            <a:br>
              <a:rPr lang="nl-NL" dirty="0"/>
            </a:br>
            <a:r>
              <a:rPr lang="nl-NL" dirty="0"/>
              <a:t>tegelijk</a:t>
            </a:r>
            <a:br>
              <a:rPr lang="nl-NL" dirty="0"/>
            </a:br>
            <a:br>
              <a:rPr lang="nl-NL" dirty="0"/>
            </a:br>
            <a:r>
              <a:rPr lang="nl-NL" dirty="0"/>
              <a:t>Misschien bepalen de </a:t>
            </a:r>
            <a:r>
              <a:rPr lang="nl-NL" b="1" dirty="0"/>
              <a:t>vrouw</a:t>
            </a:r>
            <a:r>
              <a:rPr lang="nl-NL" dirty="0"/>
              <a:t> (haar frequentie van die maand) en het </a:t>
            </a:r>
            <a:r>
              <a:rPr lang="nl-NL" b="1" dirty="0"/>
              <a:t>embryo</a:t>
            </a:r>
            <a:r>
              <a:rPr lang="nl-NL" dirty="0"/>
              <a:t> (en diens frequentie)</a:t>
            </a:r>
            <a:br>
              <a:rPr lang="nl-NL" dirty="0"/>
            </a:br>
            <a:r>
              <a:rPr lang="nl-NL" dirty="0"/>
              <a:t>wel samen (door de door hen samen ontstane frequentie), de </a:t>
            </a:r>
            <a:r>
              <a:rPr lang="nl-NL" b="1" i="1" dirty="0"/>
              <a:t>‘muziek’</a:t>
            </a:r>
            <a:r>
              <a:rPr lang="nl-NL" dirty="0"/>
              <a:t>, vast een quatre-mains, </a:t>
            </a:r>
            <a:br>
              <a:rPr lang="nl-NL" dirty="0"/>
            </a:br>
            <a:r>
              <a:rPr lang="nl-NL" dirty="0"/>
              <a:t>de (muziek)sleutel, die het endometrium opent,</a:t>
            </a:r>
            <a:br>
              <a:rPr lang="nl-NL" dirty="0"/>
            </a:br>
            <a:endParaRPr lang="nl-NL" b="1" dirty="0"/>
          </a:p>
        </p:txBody>
      </p:sp>
    </p:spTree>
    <p:extLst>
      <p:ext uri="{BB962C8B-B14F-4D97-AF65-F5344CB8AC3E}">
        <p14:creationId xmlns:p14="http://schemas.microsoft.com/office/powerpoint/2010/main" val="18825569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6000" b="-6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112213-5C21-4DB8-9FFC-D7603096E16E}"/>
              </a:ext>
            </a:extLst>
          </p:cNvPr>
          <p:cNvSpPr>
            <a:spLocks noGrp="1"/>
          </p:cNvSpPr>
          <p:nvPr>
            <p:ph type="title"/>
          </p:nvPr>
        </p:nvSpPr>
        <p:spPr>
          <a:xfrm>
            <a:off x="838200" y="2162174"/>
            <a:ext cx="10515600" cy="2790826"/>
          </a:xfrm>
        </p:spPr>
        <p:txBody>
          <a:bodyPr>
            <a:normAutofit fontScale="90000"/>
          </a:bodyPr>
          <a:lstStyle/>
          <a:p>
            <a:r>
              <a:rPr lang="nl-NL" dirty="0"/>
              <a:t> zodat de </a:t>
            </a:r>
            <a:r>
              <a:rPr lang="nl-NL" b="1" i="1" dirty="0"/>
              <a:t>‘</a:t>
            </a:r>
            <a:r>
              <a:rPr lang="nl-NL" b="1" dirty="0"/>
              <a:t>dans’</a:t>
            </a:r>
            <a:r>
              <a:rPr lang="nl-NL" dirty="0"/>
              <a:t>, vast een pas de deux       , </a:t>
            </a:r>
            <a:br>
              <a:rPr lang="nl-NL" dirty="0"/>
            </a:br>
            <a:r>
              <a:rPr lang="nl-NL" dirty="0"/>
              <a:t> vervolgens kan aanvangen, waarin dat</a:t>
            </a:r>
            <a:br>
              <a:rPr lang="nl-NL" dirty="0"/>
            </a:br>
            <a:r>
              <a:rPr lang="nl-NL" dirty="0"/>
              <a:t> betreffende embryo in de betreffende vrouw </a:t>
            </a:r>
            <a:br>
              <a:rPr lang="nl-NL" dirty="0"/>
            </a:br>
            <a:r>
              <a:rPr lang="nl-NL" dirty="0"/>
              <a:t> </a:t>
            </a:r>
            <a:r>
              <a:rPr lang="nl-NL" b="1" dirty="0"/>
              <a:t>kan opgaan, of niet </a:t>
            </a:r>
            <a:br>
              <a:rPr lang="nl-NL" dirty="0"/>
            </a:br>
            <a:endParaRPr lang="nl-NL" dirty="0"/>
          </a:p>
        </p:txBody>
      </p:sp>
      <p:pic>
        <p:nvPicPr>
          <p:cNvPr id="5" name="Afbeelding 4">
            <a:extLst>
              <a:ext uri="{FF2B5EF4-FFF2-40B4-BE49-F238E27FC236}">
                <a16:creationId xmlns:a16="http://schemas.microsoft.com/office/drawing/2014/main" id="{582110A9-28B2-4659-93F6-22D0B4223E4D}"/>
              </a:ext>
            </a:extLst>
          </p:cNvPr>
          <p:cNvPicPr>
            <a:picLocks noChangeAspect="1"/>
          </p:cNvPicPr>
          <p:nvPr/>
        </p:nvPicPr>
        <p:blipFill>
          <a:blip r:embed="rId3"/>
          <a:stretch>
            <a:fillRect/>
          </a:stretch>
        </p:blipFill>
        <p:spPr>
          <a:xfrm>
            <a:off x="8769798" y="2162174"/>
            <a:ext cx="617273" cy="609653"/>
          </a:xfrm>
          <a:prstGeom prst="rect">
            <a:avLst/>
          </a:prstGeom>
        </p:spPr>
      </p:pic>
    </p:spTree>
    <p:extLst>
      <p:ext uri="{BB962C8B-B14F-4D97-AF65-F5344CB8AC3E}">
        <p14:creationId xmlns:p14="http://schemas.microsoft.com/office/powerpoint/2010/main" val="1196155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44C8BB-4983-4539-8329-F1C9F5AD2ACB}"/>
              </a:ext>
            </a:extLst>
          </p:cNvPr>
          <p:cNvSpPr>
            <a:spLocks noGrp="1"/>
          </p:cNvSpPr>
          <p:nvPr>
            <p:ph type="title"/>
          </p:nvPr>
        </p:nvSpPr>
        <p:spPr>
          <a:xfrm>
            <a:off x="838200" y="365125"/>
            <a:ext cx="10515600" cy="3797300"/>
          </a:xfrm>
        </p:spPr>
        <p:txBody>
          <a:bodyPr>
            <a:normAutofit/>
          </a:bodyPr>
          <a:lstStyle/>
          <a:p>
            <a:r>
              <a:rPr lang="nl-NL" sz="2800" dirty="0"/>
              <a:t>Op </a:t>
            </a:r>
            <a:r>
              <a:rPr lang="nl-NL" sz="2800" b="1" u="sng" dirty="0"/>
              <a:t>moleculair niveau </a:t>
            </a:r>
            <a:r>
              <a:rPr lang="nl-NL" sz="2800" dirty="0"/>
              <a:t>bepaalt de </a:t>
            </a:r>
            <a:r>
              <a:rPr lang="nl-NL" sz="2800" b="1" u="sng" dirty="0"/>
              <a:t>ERA-test</a:t>
            </a:r>
            <a:r>
              <a:rPr lang="nl-NL" sz="2800" dirty="0"/>
              <a:t> de </a:t>
            </a:r>
            <a:r>
              <a:rPr lang="nl-NL" sz="2800" b="1" u="sng" dirty="0"/>
              <a:t>expressieniveaus van 238 genen</a:t>
            </a:r>
            <a:r>
              <a:rPr lang="nl-NL" sz="2800" dirty="0"/>
              <a:t> die </a:t>
            </a:r>
            <a:r>
              <a:rPr lang="nl-NL" sz="2800" b="1" u="sng" dirty="0"/>
              <a:t>betrokken</a:t>
            </a:r>
            <a:r>
              <a:rPr lang="nl-NL" sz="2800" dirty="0"/>
              <a:t> zijn </a:t>
            </a:r>
            <a:r>
              <a:rPr lang="nl-NL" sz="2800" b="1" u="sng" dirty="0"/>
              <a:t>bij </a:t>
            </a:r>
            <a:r>
              <a:rPr lang="nl-NL" sz="2800" b="1" u="sng" dirty="0" err="1"/>
              <a:t>endometriale</a:t>
            </a:r>
            <a:r>
              <a:rPr lang="nl-NL" sz="2800" b="1" u="sng" dirty="0"/>
              <a:t> ontvankelijkheid</a:t>
            </a:r>
            <a:r>
              <a:rPr lang="nl-NL" sz="2800" dirty="0"/>
              <a:t>. </a:t>
            </a:r>
            <a:br>
              <a:rPr lang="nl-NL" sz="2800" dirty="0"/>
            </a:br>
            <a:br>
              <a:rPr lang="nl-NL" sz="2800" dirty="0"/>
            </a:br>
            <a:r>
              <a:rPr lang="nl-NL" sz="2800" dirty="0"/>
              <a:t>Hierdoor kan de arts beoordelen of het baarmoederslijmvlies op de gegeven dagen ontvankelijk is voor embryotransfer of dat het "venster van implantatie" is verschoven. </a:t>
            </a:r>
            <a:br>
              <a:rPr lang="nl-NL" sz="2800" dirty="0"/>
            </a:br>
            <a:br>
              <a:rPr lang="nl-NL" sz="2800" dirty="0"/>
            </a:br>
            <a:r>
              <a:rPr lang="nl-NL" sz="2800" dirty="0"/>
              <a:t>Op basis van de resultaten kunnen we voor elke cliënt afzonderlijk de geschikte datum voor embryotransfer bepalen.</a:t>
            </a:r>
          </a:p>
        </p:txBody>
      </p:sp>
    </p:spTree>
    <p:extLst>
      <p:ext uri="{BB962C8B-B14F-4D97-AF65-F5344CB8AC3E}">
        <p14:creationId xmlns:p14="http://schemas.microsoft.com/office/powerpoint/2010/main" val="24699744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6000" b="-6000"/>
          </a:stretch>
        </a:blipFill>
        <a:effectLst/>
      </p:bgPr>
    </p:bg>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284F8522-3AF0-4757-9FD5-4FBDEA7E86D2}"/>
              </a:ext>
            </a:extLst>
          </p:cNvPr>
          <p:cNvPicPr>
            <a:picLocks noChangeAspect="1"/>
          </p:cNvPicPr>
          <p:nvPr/>
        </p:nvPicPr>
        <p:blipFill>
          <a:blip r:embed="rId3"/>
          <a:stretch>
            <a:fillRect/>
          </a:stretch>
        </p:blipFill>
        <p:spPr>
          <a:xfrm>
            <a:off x="686957" y="523876"/>
            <a:ext cx="10924017" cy="58671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2810188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F9976A94-5BE1-41A2-AAE7-351620C4DB77}"/>
              </a:ext>
            </a:extLst>
          </p:cNvPr>
          <p:cNvSpPr>
            <a:spLocks noGrp="1"/>
          </p:cNvSpPr>
          <p:nvPr>
            <p:ph type="title"/>
          </p:nvPr>
        </p:nvSpPr>
        <p:spPr>
          <a:xfrm>
            <a:off x="172811" y="4410528"/>
            <a:ext cx="10463150" cy="1374013"/>
          </a:xfrm>
        </p:spPr>
        <p:txBody>
          <a:bodyPr/>
          <a:lstStyle/>
          <a:p>
            <a:r>
              <a:rPr lang="nl-NL" dirty="0"/>
              <a:t>                        dank voor jullie aandacht</a:t>
            </a:r>
          </a:p>
        </p:txBody>
      </p:sp>
      <p:pic>
        <p:nvPicPr>
          <p:cNvPr id="7" name="Afbeelding 6">
            <a:extLst>
              <a:ext uri="{FF2B5EF4-FFF2-40B4-BE49-F238E27FC236}">
                <a16:creationId xmlns:a16="http://schemas.microsoft.com/office/drawing/2014/main" id="{93E07BC1-FE13-4F6C-BD35-269CC5D80C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2970" y="1162503"/>
            <a:ext cx="2766060" cy="3314700"/>
          </a:xfrm>
          <a:prstGeom prst="rect">
            <a:avLst/>
          </a:prstGeom>
        </p:spPr>
      </p:pic>
      <p:sp>
        <p:nvSpPr>
          <p:cNvPr id="14" name="Titel 1">
            <a:extLst>
              <a:ext uri="{FF2B5EF4-FFF2-40B4-BE49-F238E27FC236}">
                <a16:creationId xmlns:a16="http://schemas.microsoft.com/office/drawing/2014/main" id="{DC8EBD5E-BBA6-46AB-820E-74AAB97B342A}"/>
              </a:ext>
            </a:extLst>
          </p:cNvPr>
          <p:cNvSpPr txBox="1">
            <a:spLocks/>
          </p:cNvSpPr>
          <p:nvPr/>
        </p:nvSpPr>
        <p:spPr>
          <a:xfrm>
            <a:off x="90733" y="2209799"/>
            <a:ext cx="13278547" cy="1762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dirty="0"/>
              <a:t>                                                      Ben</a:t>
            </a:r>
          </a:p>
          <a:p>
            <a:r>
              <a:rPr lang="nl-NL" sz="3600" dirty="0"/>
              <a:t>                             benieuwd naar jullie kijk hierop</a:t>
            </a:r>
          </a:p>
          <a:p>
            <a:r>
              <a:rPr lang="nl-NL" sz="3600" dirty="0"/>
              <a:t>                     en of we er in de FKT wat mee kunnen..… </a:t>
            </a:r>
          </a:p>
        </p:txBody>
      </p:sp>
    </p:spTree>
    <p:extLst>
      <p:ext uri="{BB962C8B-B14F-4D97-AF65-F5344CB8AC3E}">
        <p14:creationId xmlns:p14="http://schemas.microsoft.com/office/powerpoint/2010/main" val="3461485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9D2CC6FC-BE6A-4927-BBBB-F62D1DE3A6F8}"/>
              </a:ext>
            </a:extLst>
          </p:cNvPr>
          <p:cNvSpPr txBox="1">
            <a:spLocks/>
          </p:cNvSpPr>
          <p:nvPr/>
        </p:nvSpPr>
        <p:spPr>
          <a:xfrm>
            <a:off x="568171" y="6187735"/>
            <a:ext cx="12413538" cy="248574"/>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nl-NL" sz="3600" dirty="0"/>
            </a:br>
            <a:endParaRPr lang="nl-NL" sz="3600" dirty="0"/>
          </a:p>
        </p:txBody>
      </p:sp>
      <p:sp>
        <p:nvSpPr>
          <p:cNvPr id="6" name="Titel 1">
            <a:extLst>
              <a:ext uri="{FF2B5EF4-FFF2-40B4-BE49-F238E27FC236}">
                <a16:creationId xmlns:a16="http://schemas.microsoft.com/office/drawing/2014/main" id="{210BF703-267D-4F6D-8AC2-BC83A2ABD77C}"/>
              </a:ext>
            </a:extLst>
          </p:cNvPr>
          <p:cNvSpPr txBox="1">
            <a:spLocks/>
          </p:cNvSpPr>
          <p:nvPr/>
        </p:nvSpPr>
        <p:spPr>
          <a:xfrm>
            <a:off x="381000" y="186431"/>
            <a:ext cx="11810999" cy="651621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6400" b="1" i="1" dirty="0"/>
              <a:t>Wat is de ERA Test?</a:t>
            </a:r>
          </a:p>
          <a:p>
            <a:r>
              <a:rPr lang="nl-NL" sz="6400" b="1" i="1" dirty="0"/>
              <a:t> </a:t>
            </a:r>
            <a:r>
              <a:rPr lang="en-US" sz="4000" dirty="0">
                <a:hlinkClick r:id="rId2"/>
              </a:rPr>
              <a:t>IGENOMIX USA home - Pioneers in Reproductive Genetics.</a:t>
            </a:r>
            <a:br>
              <a:rPr lang="nl-NL" sz="6400" b="1" i="1" dirty="0"/>
            </a:br>
            <a:r>
              <a:rPr lang="nl-NL" sz="6700" b="1" i="1" dirty="0"/>
              <a:t> </a:t>
            </a:r>
          </a:p>
          <a:p>
            <a:r>
              <a:rPr lang="nl-NL" dirty="0"/>
              <a:t> </a:t>
            </a:r>
            <a:r>
              <a:rPr lang="nl-NL" dirty="0" err="1"/>
              <a:t>Endometrial</a:t>
            </a:r>
            <a:r>
              <a:rPr lang="nl-NL" dirty="0"/>
              <a:t> </a:t>
            </a:r>
            <a:r>
              <a:rPr lang="nl-NL" dirty="0" err="1"/>
              <a:t>Receptivity</a:t>
            </a:r>
            <a:r>
              <a:rPr lang="nl-NL" dirty="0"/>
              <a:t> Analysis / Array Test </a:t>
            </a:r>
            <a:br>
              <a:rPr lang="nl-NL" dirty="0"/>
            </a:br>
            <a:r>
              <a:rPr lang="nl-NL" dirty="0"/>
              <a:t> (betreft 238 genen)</a:t>
            </a:r>
          </a:p>
          <a:p>
            <a:br>
              <a:rPr lang="nl-NL" dirty="0"/>
            </a:br>
            <a:r>
              <a:rPr lang="nl-NL" dirty="0"/>
              <a:t> verkregen uit één soms twee biopt(en) van het endometrium </a:t>
            </a:r>
          </a:p>
          <a:p>
            <a:br>
              <a:rPr lang="nl-NL" dirty="0"/>
            </a:br>
            <a:r>
              <a:rPr lang="nl-NL" dirty="0"/>
              <a:t> in een </a:t>
            </a:r>
            <a:r>
              <a:rPr lang="nl-NL" dirty="0" err="1"/>
              <a:t>mock</a:t>
            </a:r>
            <a:r>
              <a:rPr lang="nl-NL" dirty="0"/>
              <a:t> </a:t>
            </a:r>
            <a:r>
              <a:rPr lang="nl-NL" dirty="0" err="1"/>
              <a:t>cryocyclus</a:t>
            </a:r>
            <a:r>
              <a:rPr lang="nl-NL" dirty="0"/>
              <a:t>, in een eigen of P / D of U cyclus,</a:t>
            </a:r>
          </a:p>
          <a:p>
            <a:br>
              <a:rPr lang="nl-NL" dirty="0"/>
            </a:br>
            <a:r>
              <a:rPr lang="nl-NL" dirty="0"/>
              <a:t> voor bepaling van het ‘implantatievenster’ </a:t>
            </a:r>
            <a:br>
              <a:rPr lang="nl-NL" dirty="0"/>
            </a:br>
            <a:r>
              <a:rPr lang="nl-NL" dirty="0"/>
              <a:t> van die specifieke vrouw</a:t>
            </a:r>
          </a:p>
          <a:p>
            <a:r>
              <a:rPr lang="nl-NL" dirty="0"/>
              <a:t> </a:t>
            </a:r>
            <a:br>
              <a:rPr lang="nl-NL" dirty="0"/>
            </a:br>
            <a:r>
              <a:rPr lang="nl-NL" dirty="0"/>
              <a:t> voor een P(</a:t>
            </a:r>
            <a:r>
              <a:rPr lang="nl-NL" dirty="0" err="1"/>
              <a:t>ersonalized</a:t>
            </a:r>
            <a:r>
              <a:rPr lang="nl-NL" dirty="0"/>
              <a:t>) Embryo Transfer </a:t>
            </a:r>
            <a:br>
              <a:rPr lang="nl-NL" dirty="0"/>
            </a:br>
            <a:r>
              <a:rPr lang="nl-NL" dirty="0"/>
              <a:t> van een cryo-embryo in de daaropvolgende cyclus</a:t>
            </a:r>
          </a:p>
        </p:txBody>
      </p:sp>
    </p:spTree>
    <p:extLst>
      <p:ext uri="{BB962C8B-B14F-4D97-AF65-F5344CB8AC3E}">
        <p14:creationId xmlns:p14="http://schemas.microsoft.com/office/powerpoint/2010/main" val="3835946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CC6490-74F8-41C9-B235-616303A05554}"/>
              </a:ext>
            </a:extLst>
          </p:cNvPr>
          <p:cNvSpPr>
            <a:spLocks noGrp="1"/>
          </p:cNvSpPr>
          <p:nvPr>
            <p:ph type="title"/>
          </p:nvPr>
        </p:nvSpPr>
        <p:spPr>
          <a:xfrm>
            <a:off x="628650" y="3084512"/>
            <a:ext cx="10515600" cy="1325563"/>
          </a:xfrm>
        </p:spPr>
        <p:txBody>
          <a:bodyPr>
            <a:normAutofit/>
          </a:bodyPr>
          <a:lstStyle/>
          <a:p>
            <a:r>
              <a:rPr lang="en-US" sz="2800" dirty="0">
                <a:hlinkClick r:id="rId2"/>
              </a:rPr>
              <a:t>IGENOMIX USA home - Pioneers in Reproductive Genetics.</a:t>
            </a:r>
            <a:endParaRPr lang="nl-NL" sz="2800" dirty="0"/>
          </a:p>
        </p:txBody>
      </p:sp>
      <p:sp>
        <p:nvSpPr>
          <p:cNvPr id="3" name="Titel 1">
            <a:extLst>
              <a:ext uri="{FF2B5EF4-FFF2-40B4-BE49-F238E27FC236}">
                <a16:creationId xmlns:a16="http://schemas.microsoft.com/office/drawing/2014/main" id="{857757CE-B52E-48EC-9B37-E0399A3760AC}"/>
              </a:ext>
            </a:extLst>
          </p:cNvPr>
          <p:cNvSpPr txBox="1">
            <a:spLocks/>
          </p:cNvSpPr>
          <p:nvPr/>
        </p:nvSpPr>
        <p:spPr>
          <a:xfrm>
            <a:off x="628650" y="1298575"/>
            <a:ext cx="10725150" cy="1325563"/>
          </a:xfrm>
          <a:prstGeom prst="rect">
            <a:avLst/>
          </a:prstGeom>
          <a:no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nl-NL" sz="5400" b="1" i="1" dirty="0"/>
            </a:br>
            <a:br>
              <a:rPr lang="nl-NL" sz="5400" b="1" i="1" dirty="0"/>
            </a:br>
            <a:br>
              <a:rPr lang="nl-NL" sz="21600" b="1" i="1" dirty="0"/>
            </a:br>
            <a:r>
              <a:rPr lang="nl-NL" sz="21600" b="1" i="1" dirty="0"/>
              <a:t>Kosten?</a:t>
            </a:r>
            <a:br>
              <a:rPr lang="nl-NL" sz="12000" b="1" i="1" dirty="0"/>
            </a:br>
            <a:br>
              <a:rPr lang="nl-NL" sz="12000" b="1" i="1" dirty="0"/>
            </a:br>
            <a:r>
              <a:rPr lang="nl-NL" sz="12000" dirty="0"/>
              <a:t>Ik lees ergens over 900 euro  </a:t>
            </a:r>
          </a:p>
          <a:p>
            <a:endParaRPr lang="nl-NL" sz="12000" dirty="0"/>
          </a:p>
          <a:p>
            <a:r>
              <a:rPr lang="nl-NL" sz="12000" dirty="0"/>
              <a:t>En op hun site ?</a:t>
            </a:r>
            <a:br>
              <a:rPr lang="nl-NL" sz="12000" dirty="0"/>
            </a:br>
            <a:endParaRPr lang="nl-NL" sz="12000" dirty="0"/>
          </a:p>
        </p:txBody>
      </p:sp>
    </p:spTree>
    <p:extLst>
      <p:ext uri="{BB962C8B-B14F-4D97-AF65-F5344CB8AC3E}">
        <p14:creationId xmlns:p14="http://schemas.microsoft.com/office/powerpoint/2010/main" val="1651675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78DA1584-C12F-4512-B2F7-6853C8D97342}"/>
              </a:ext>
            </a:extLst>
          </p:cNvPr>
          <p:cNvSpPr>
            <a:spLocks noGrp="1" noChangeArrowheads="1"/>
          </p:cNvSpPr>
          <p:nvPr>
            <p:ph type="title"/>
          </p:nvPr>
        </p:nvSpPr>
        <p:spPr bwMode="auto">
          <a:xfrm>
            <a:off x="285751" y="-1010673"/>
            <a:ext cx="11258550" cy="7694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2000" b="0" i="0" u="none" strike="noStrike" cap="none" normalizeH="0" baseline="0" dirty="0">
                <a:ln>
                  <a:noFill/>
                </a:ln>
                <a:solidFill>
                  <a:schemeClr val="tx1"/>
                </a:solidFill>
                <a:effectLst/>
                <a:latin typeface="Arial Unicode MS"/>
              </a:rPr>
            </a:br>
            <a:br>
              <a:rPr kumimoji="0" lang="nl-NL" altLang="nl-NL" sz="2000" b="0" i="0" u="none" strike="noStrike" cap="none" normalizeH="0" baseline="0" dirty="0">
                <a:ln>
                  <a:noFill/>
                </a:ln>
                <a:solidFill>
                  <a:schemeClr val="tx1"/>
                </a:solidFill>
                <a:effectLst/>
                <a:latin typeface="Arial Unicode MS"/>
              </a:rPr>
            </a:br>
            <a:br>
              <a:rPr kumimoji="0" lang="nl-NL" altLang="nl-NL" sz="2000" b="0" i="0" u="none" strike="noStrike" cap="none" normalizeH="0" baseline="0" dirty="0">
                <a:ln>
                  <a:noFill/>
                </a:ln>
                <a:solidFill>
                  <a:schemeClr val="tx1"/>
                </a:solidFill>
                <a:effectLst/>
                <a:latin typeface="Arial Unicode MS"/>
              </a:rPr>
            </a:br>
            <a:br>
              <a:rPr kumimoji="0" lang="nl-NL" altLang="nl-NL" sz="2000" b="0" i="0" u="none" strike="noStrike" cap="none" normalizeH="0" baseline="0" dirty="0">
                <a:ln>
                  <a:noFill/>
                </a:ln>
                <a:solidFill>
                  <a:schemeClr val="tx1"/>
                </a:solidFill>
                <a:effectLst/>
                <a:latin typeface="Arial Unicode MS"/>
              </a:rPr>
            </a:br>
            <a:r>
              <a:rPr kumimoji="0" lang="nl-NL" altLang="nl-NL" sz="5400" b="1" i="1" u="none" strike="noStrike" cap="none" normalizeH="0" baseline="0" dirty="0">
                <a:ln>
                  <a:noFill/>
                </a:ln>
                <a:solidFill>
                  <a:schemeClr val="tx1"/>
                </a:solidFill>
                <a:effectLst/>
              </a:rPr>
              <a:t>Bestaat er een implantatievenster? </a:t>
            </a:r>
            <a:br>
              <a:rPr kumimoji="0" lang="nl-NL" altLang="nl-NL" sz="5400" b="1" i="1" u="none" strike="noStrike" cap="none" normalizeH="0" baseline="0" dirty="0">
                <a:ln>
                  <a:noFill/>
                </a:ln>
                <a:solidFill>
                  <a:schemeClr val="tx1"/>
                </a:solidFill>
                <a:effectLst/>
              </a:rPr>
            </a:br>
            <a:r>
              <a:rPr lang="nl-NL" sz="2400" dirty="0">
                <a:hlinkClick r:id="rId2"/>
              </a:rPr>
              <a:t>https://www.fertilityiq.com/topics/embryo-transfer/when-is-the-era-test-appropriate</a:t>
            </a:r>
            <a:br>
              <a:rPr kumimoji="0" lang="nl-NL" altLang="nl-NL" sz="2400" b="0" i="0" u="none" strike="noStrike" cap="none" normalizeH="0" baseline="0" dirty="0">
                <a:ln>
                  <a:noFill/>
                </a:ln>
                <a:solidFill>
                  <a:schemeClr val="tx1"/>
                </a:solidFill>
                <a:effectLst/>
              </a:rPr>
            </a:br>
            <a:br>
              <a:rPr kumimoji="0" lang="nl-NL" altLang="nl-NL" sz="2400" b="0" i="0" u="none" strike="noStrike" cap="none" normalizeH="0" baseline="0" dirty="0">
                <a:ln>
                  <a:noFill/>
                </a:ln>
                <a:solidFill>
                  <a:schemeClr val="tx1"/>
                </a:solidFill>
                <a:effectLst/>
              </a:rPr>
            </a:br>
            <a:r>
              <a:rPr kumimoji="0" lang="nl-NL" altLang="nl-NL" sz="2400" b="0" i="0" u="none" strike="noStrike" cap="none" normalizeH="0" baseline="0" dirty="0">
                <a:ln>
                  <a:noFill/>
                </a:ln>
                <a:solidFill>
                  <a:schemeClr val="tx1"/>
                </a:solidFill>
                <a:effectLst/>
              </a:rPr>
              <a:t>In de jaren vijftig werd gesuggereerd dat een embryo zich gedurende een bepaalde tijd in de menstruatiecyclus moest implanteren. </a:t>
            </a:r>
            <a:br>
              <a:rPr kumimoji="0" lang="nl-NL" altLang="nl-NL" sz="2400" b="0" i="0" u="none" strike="noStrike" cap="none" normalizeH="0" baseline="0" dirty="0">
                <a:ln>
                  <a:noFill/>
                </a:ln>
                <a:solidFill>
                  <a:schemeClr val="tx1"/>
                </a:solidFill>
                <a:effectLst/>
              </a:rPr>
            </a:br>
            <a:br>
              <a:rPr kumimoji="0" lang="nl-NL" altLang="nl-NL" sz="2400" b="0" i="0" u="none" strike="noStrike" cap="none" normalizeH="0" baseline="0" dirty="0">
                <a:ln>
                  <a:noFill/>
                </a:ln>
                <a:solidFill>
                  <a:schemeClr val="tx1"/>
                </a:solidFill>
                <a:effectLst/>
              </a:rPr>
            </a:br>
            <a:r>
              <a:rPr kumimoji="0" lang="nl-NL" altLang="nl-NL" sz="2400" b="0" i="0" u="none" strike="noStrike" cap="none" normalizeH="0" baseline="0" dirty="0">
                <a:ln>
                  <a:noFill/>
                </a:ln>
                <a:solidFill>
                  <a:schemeClr val="tx1"/>
                </a:solidFill>
                <a:effectLst/>
              </a:rPr>
              <a:t>Toen IVF eenmaal was ontwikkeld, werd bevestigd dat er een beperkte tijd is </a:t>
            </a:r>
            <a:br>
              <a:rPr kumimoji="0" lang="nl-NL" altLang="nl-NL" sz="2400" b="0" i="0" u="none" strike="noStrike" cap="none" normalizeH="0" baseline="0" dirty="0">
                <a:ln>
                  <a:noFill/>
                </a:ln>
                <a:solidFill>
                  <a:schemeClr val="tx1"/>
                </a:solidFill>
                <a:effectLst/>
              </a:rPr>
            </a:br>
            <a:r>
              <a:rPr kumimoji="0" lang="nl-NL" altLang="nl-NL" sz="2400" b="0" i="0" u="none" strike="noStrike" cap="none" normalizeH="0" baseline="0" dirty="0">
                <a:ln>
                  <a:noFill/>
                </a:ln>
                <a:solidFill>
                  <a:schemeClr val="tx1"/>
                </a:solidFill>
                <a:effectLst/>
              </a:rPr>
              <a:t>voor implantatie en dus een specifiek venster waarin een embryotransfer zou moeten plaatsvinden. </a:t>
            </a:r>
            <a:br>
              <a:rPr kumimoji="0" lang="nl-NL" altLang="nl-NL" sz="2400" b="0" i="0" u="none" strike="noStrike" cap="none" normalizeH="0" baseline="0" dirty="0">
                <a:ln>
                  <a:noFill/>
                </a:ln>
                <a:solidFill>
                  <a:schemeClr val="tx1"/>
                </a:solidFill>
                <a:effectLst/>
              </a:rPr>
            </a:br>
            <a:br>
              <a:rPr kumimoji="0" lang="nl-NL" altLang="nl-NL" sz="2400" b="0" i="0" u="none" strike="noStrike" cap="none" normalizeH="0" baseline="0" dirty="0">
                <a:ln>
                  <a:noFill/>
                </a:ln>
                <a:solidFill>
                  <a:schemeClr val="tx1"/>
                </a:solidFill>
                <a:effectLst/>
              </a:rPr>
            </a:br>
            <a:r>
              <a:rPr kumimoji="0" lang="nl-NL" altLang="nl-NL" sz="2400" b="0" i="0" u="none" strike="noStrike" cap="none" normalizeH="0" baseline="0" dirty="0">
                <a:ln>
                  <a:noFill/>
                </a:ln>
                <a:solidFill>
                  <a:schemeClr val="tx1"/>
                </a:solidFill>
                <a:effectLst/>
              </a:rPr>
              <a:t>Om een ​​succesvolle implantatie te bereiken, moet een embryo zich in het juiste </a:t>
            </a:r>
            <a:br>
              <a:rPr kumimoji="0" lang="nl-NL" altLang="nl-NL" sz="2400" b="0" i="0" u="none" strike="noStrike" cap="none" normalizeH="0" baseline="0" dirty="0">
                <a:ln>
                  <a:noFill/>
                </a:ln>
                <a:solidFill>
                  <a:schemeClr val="tx1"/>
                </a:solidFill>
                <a:effectLst/>
              </a:rPr>
            </a:br>
            <a:r>
              <a:rPr kumimoji="0" lang="nl-NL" altLang="nl-NL" sz="2400" b="0" i="0" u="none" strike="noStrike" cap="none" normalizeH="0" baseline="0" dirty="0">
                <a:ln>
                  <a:noFill/>
                </a:ln>
                <a:solidFill>
                  <a:schemeClr val="tx1"/>
                </a:solidFill>
                <a:effectLst/>
              </a:rPr>
              <a:t>ontwikkelingsstadium bevinden wanneer de uterus bereid is het te accepteren. </a:t>
            </a:r>
            <a:br>
              <a:rPr kumimoji="0" lang="nl-NL" altLang="nl-NL" sz="2400" b="0" i="0" u="none" strike="noStrike" cap="none" normalizeH="0" baseline="0" dirty="0">
                <a:ln>
                  <a:noFill/>
                </a:ln>
                <a:solidFill>
                  <a:schemeClr val="tx1"/>
                </a:solidFill>
                <a:effectLst/>
              </a:rPr>
            </a:br>
            <a:br>
              <a:rPr kumimoji="0" lang="nl-NL" altLang="nl-NL" sz="2400" b="0" i="0" u="none" strike="noStrike" cap="none" normalizeH="0" baseline="0" dirty="0">
                <a:ln>
                  <a:noFill/>
                </a:ln>
                <a:solidFill>
                  <a:schemeClr val="tx1"/>
                </a:solidFill>
                <a:effectLst/>
              </a:rPr>
            </a:br>
            <a:r>
              <a:rPr kumimoji="0" lang="nl-NL" altLang="nl-NL" sz="2400" b="0" i="0" u="none" strike="noStrike" cap="none" normalizeH="0" baseline="0" dirty="0">
                <a:ln>
                  <a:noFill/>
                </a:ln>
                <a:solidFill>
                  <a:schemeClr val="tx1"/>
                </a:solidFill>
                <a:effectLst/>
              </a:rPr>
              <a:t>Deze precieze timing staat bekend als het </a:t>
            </a:r>
            <a:r>
              <a:rPr kumimoji="0" lang="nl-NL" altLang="nl-NL" sz="2400" b="1" i="0" u="sng" strike="noStrike" cap="none" normalizeH="0" baseline="0" dirty="0">
                <a:ln>
                  <a:noFill/>
                </a:ln>
                <a:solidFill>
                  <a:schemeClr val="tx1"/>
                </a:solidFill>
                <a:effectLst/>
              </a:rPr>
              <a:t>“implantatievenster". </a:t>
            </a:r>
            <a:br>
              <a:rPr kumimoji="0" lang="nl-NL" altLang="nl-NL" sz="2400" b="1" i="0" u="sng" strike="noStrike" cap="none" normalizeH="0" baseline="0" dirty="0">
                <a:ln>
                  <a:noFill/>
                </a:ln>
                <a:solidFill>
                  <a:schemeClr val="tx1"/>
                </a:solidFill>
                <a:effectLst/>
              </a:rPr>
            </a:br>
            <a:r>
              <a:rPr kumimoji="0" lang="nl-NL" altLang="nl-NL" sz="2400" b="1" i="0" u="sng" strike="noStrike" cap="none" normalizeH="0" baseline="0" dirty="0">
                <a:ln>
                  <a:noFill/>
                </a:ln>
                <a:solidFill>
                  <a:schemeClr val="tx1"/>
                </a:solidFill>
                <a:effectLst/>
              </a:rPr>
              <a:t>Traditioneel wordt aangenomen dat elke vrouw hetzelfde venster heeft, </a:t>
            </a:r>
            <a:br>
              <a:rPr kumimoji="0" lang="nl-NL" altLang="nl-NL" sz="2400" b="1" i="0" u="sng" strike="noStrike" cap="none" normalizeH="0" baseline="0" dirty="0">
                <a:ln>
                  <a:noFill/>
                </a:ln>
                <a:solidFill>
                  <a:schemeClr val="tx1"/>
                </a:solidFill>
                <a:effectLst/>
              </a:rPr>
            </a:br>
            <a:r>
              <a:rPr kumimoji="0" lang="nl-NL" altLang="nl-NL" sz="2400" b="1" i="0" u="sng" strike="noStrike" cap="none" normalizeH="0" baseline="0" dirty="0">
                <a:ln>
                  <a:noFill/>
                </a:ln>
                <a:solidFill>
                  <a:schemeClr val="tx1"/>
                </a:solidFill>
                <a:effectLst/>
              </a:rPr>
              <a:t>waarbij implantatie bij de meeste vrouwen 8 - 10 dagen na de eisprong plaatsvindt</a:t>
            </a:r>
            <a:r>
              <a:rPr kumimoji="0" lang="nl-NL" altLang="nl-NL" sz="2400" b="0" i="0" u="sng" strike="noStrike" cap="none" normalizeH="0" baseline="0" dirty="0">
                <a:ln>
                  <a:noFill/>
                </a:ln>
                <a:solidFill>
                  <a:schemeClr val="tx1"/>
                </a:solidFill>
                <a:effectLst/>
              </a:rPr>
              <a:t>. </a:t>
            </a:r>
          </a:p>
        </p:txBody>
      </p:sp>
    </p:spTree>
    <p:extLst>
      <p:ext uri="{BB962C8B-B14F-4D97-AF65-F5344CB8AC3E}">
        <p14:creationId xmlns:p14="http://schemas.microsoft.com/office/powerpoint/2010/main" val="2772478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9CA8AEF2-C2EB-4A16-8486-B466E3F21CE8}"/>
              </a:ext>
            </a:extLst>
          </p:cNvPr>
          <p:cNvSpPr txBox="1"/>
          <p:nvPr/>
        </p:nvSpPr>
        <p:spPr>
          <a:xfrm>
            <a:off x="609599" y="1321356"/>
            <a:ext cx="10448925" cy="1077218"/>
          </a:xfrm>
          <a:prstGeom prst="rect">
            <a:avLst/>
          </a:prstGeom>
          <a:noFill/>
        </p:spPr>
        <p:txBody>
          <a:bodyPr wrap="square">
            <a:spAutoFit/>
          </a:bodyPr>
          <a:lstStyle/>
          <a:p>
            <a:r>
              <a:rPr lang="en-US" sz="2800" dirty="0">
                <a:hlinkClick r:id="rId2"/>
              </a:rPr>
              <a:t>Time of Implantation of the Conceptus and Loss of Pregnancy | NEJM</a:t>
            </a:r>
            <a:endParaRPr lang="en-US" sz="2800" dirty="0"/>
          </a:p>
          <a:p>
            <a:endParaRPr lang="en-US" dirty="0"/>
          </a:p>
          <a:p>
            <a:endParaRPr lang="nl-NL" dirty="0"/>
          </a:p>
        </p:txBody>
      </p:sp>
      <p:sp>
        <p:nvSpPr>
          <p:cNvPr id="6" name="Tekstvak 5">
            <a:extLst>
              <a:ext uri="{FF2B5EF4-FFF2-40B4-BE49-F238E27FC236}">
                <a16:creationId xmlns:a16="http://schemas.microsoft.com/office/drawing/2014/main" id="{F34B1786-1A47-4ADC-BEB2-E5DF8DC83643}"/>
              </a:ext>
            </a:extLst>
          </p:cNvPr>
          <p:cNvSpPr txBox="1"/>
          <p:nvPr/>
        </p:nvSpPr>
        <p:spPr>
          <a:xfrm>
            <a:off x="609600" y="1690688"/>
            <a:ext cx="8534400" cy="369332"/>
          </a:xfrm>
          <a:prstGeom prst="rect">
            <a:avLst/>
          </a:prstGeom>
          <a:noFill/>
        </p:spPr>
        <p:txBody>
          <a:bodyPr wrap="square">
            <a:spAutoFit/>
          </a:bodyPr>
          <a:lstStyle/>
          <a:p>
            <a:r>
              <a:rPr lang="nl-NL" sz="1800" b="0" i="0" u="none" strike="noStrike" dirty="0" err="1">
                <a:solidFill>
                  <a:srgbClr val="084E9B"/>
                </a:solidFill>
                <a:effectLst/>
                <a:latin typeface="ff-scala-sans-pro"/>
                <a:hlinkClick r:id="rId3"/>
              </a:rPr>
              <a:t>June</a:t>
            </a:r>
            <a:r>
              <a:rPr lang="nl-NL" sz="1800" b="0" i="0" u="none" strike="noStrike" dirty="0">
                <a:solidFill>
                  <a:srgbClr val="084E9B"/>
                </a:solidFill>
                <a:effectLst/>
                <a:latin typeface="ff-scala-sans-pro"/>
                <a:hlinkClick r:id="rId3"/>
              </a:rPr>
              <a:t> 10, 1999</a:t>
            </a:r>
            <a:r>
              <a:rPr lang="nl-NL" sz="1800" b="0" i="0" u="none" strike="noStrike" dirty="0">
                <a:solidFill>
                  <a:srgbClr val="084E9B"/>
                </a:solidFill>
                <a:effectLst/>
                <a:latin typeface="ff-scala-sans-pro"/>
              </a:rPr>
              <a:t> </a:t>
            </a:r>
            <a:r>
              <a:rPr lang="nl-NL" sz="1800" b="0" i="0" dirty="0">
                <a:solidFill>
                  <a:srgbClr val="666666"/>
                </a:solidFill>
                <a:effectLst/>
                <a:latin typeface="ff-scala-sans-pro"/>
              </a:rPr>
              <a:t>N </a:t>
            </a:r>
            <a:r>
              <a:rPr lang="nl-NL" sz="1800" b="0" i="0" dirty="0" err="1">
                <a:solidFill>
                  <a:srgbClr val="666666"/>
                </a:solidFill>
                <a:effectLst/>
                <a:latin typeface="ff-scala-sans-pro"/>
              </a:rPr>
              <a:t>Engl</a:t>
            </a:r>
            <a:r>
              <a:rPr lang="nl-NL" sz="1800" b="0" i="0" dirty="0">
                <a:solidFill>
                  <a:srgbClr val="666666"/>
                </a:solidFill>
                <a:effectLst/>
                <a:latin typeface="ff-scala-sans-pro"/>
              </a:rPr>
              <a:t> J </a:t>
            </a:r>
            <a:r>
              <a:rPr lang="nl-NL" sz="1800" b="0" i="0" dirty="0" err="1">
                <a:solidFill>
                  <a:srgbClr val="666666"/>
                </a:solidFill>
                <a:effectLst/>
                <a:latin typeface="ff-scala-sans-pro"/>
              </a:rPr>
              <a:t>Med</a:t>
            </a:r>
            <a:r>
              <a:rPr lang="nl-NL" sz="1800" b="0" i="0" dirty="0">
                <a:solidFill>
                  <a:srgbClr val="666666"/>
                </a:solidFill>
                <a:effectLst/>
                <a:latin typeface="ff-scala-sans-pro"/>
              </a:rPr>
              <a:t> </a:t>
            </a:r>
            <a:r>
              <a:rPr lang="nl-NL" sz="1800" i="0" dirty="0">
                <a:solidFill>
                  <a:srgbClr val="666666"/>
                </a:solidFill>
                <a:effectLst/>
                <a:latin typeface="ff-scala-sans-pro"/>
              </a:rPr>
              <a:t>1999</a:t>
            </a:r>
            <a:r>
              <a:rPr lang="nl-NL" sz="1800" b="0" i="0" dirty="0">
                <a:solidFill>
                  <a:srgbClr val="666666"/>
                </a:solidFill>
                <a:effectLst/>
                <a:latin typeface="ff-scala-sans-pro"/>
              </a:rPr>
              <a:t>; 340:1796-1799 DOI: 10.1056/NEJM199906103402304</a:t>
            </a:r>
            <a:endParaRPr lang="nl-NL" dirty="0"/>
          </a:p>
        </p:txBody>
      </p:sp>
      <p:sp>
        <p:nvSpPr>
          <p:cNvPr id="8" name="Tekstvak 7">
            <a:extLst>
              <a:ext uri="{FF2B5EF4-FFF2-40B4-BE49-F238E27FC236}">
                <a16:creationId xmlns:a16="http://schemas.microsoft.com/office/drawing/2014/main" id="{266FE976-7A04-4B28-9A73-6D09F9860B01}"/>
              </a:ext>
            </a:extLst>
          </p:cNvPr>
          <p:cNvSpPr txBox="1"/>
          <p:nvPr/>
        </p:nvSpPr>
        <p:spPr>
          <a:xfrm>
            <a:off x="609600" y="2386132"/>
            <a:ext cx="8791575" cy="2862322"/>
          </a:xfrm>
          <a:prstGeom prst="rect">
            <a:avLst/>
          </a:prstGeom>
          <a:noFill/>
        </p:spPr>
        <p:txBody>
          <a:bodyPr wrap="square">
            <a:spAutoFit/>
          </a:bodyPr>
          <a:lstStyle/>
          <a:p>
            <a:r>
              <a:rPr lang="nl-NL" sz="2400" dirty="0">
                <a:latin typeface="+mj-lt"/>
              </a:rPr>
              <a:t>Samenvattend vond </a:t>
            </a:r>
            <a:r>
              <a:rPr lang="nl-NL" sz="2400" b="1" u="sng" dirty="0">
                <a:latin typeface="+mj-lt"/>
              </a:rPr>
              <a:t>implantatie</a:t>
            </a:r>
            <a:r>
              <a:rPr lang="nl-NL" sz="2400" dirty="0">
                <a:latin typeface="+mj-lt"/>
              </a:rPr>
              <a:t> plaats </a:t>
            </a:r>
            <a:r>
              <a:rPr lang="nl-NL" sz="2400" b="1" u="sng" dirty="0">
                <a:latin typeface="+mj-lt"/>
              </a:rPr>
              <a:t>8 tot 10 dagen na ovulatie </a:t>
            </a:r>
            <a:r>
              <a:rPr lang="nl-NL" sz="2400" dirty="0">
                <a:latin typeface="+mj-lt"/>
              </a:rPr>
              <a:t>bij de meeste gezonde zwangerschappen. </a:t>
            </a:r>
          </a:p>
          <a:p>
            <a:endParaRPr lang="nl-NL" sz="2400" dirty="0">
              <a:latin typeface="+mj-lt"/>
            </a:endParaRPr>
          </a:p>
          <a:p>
            <a:r>
              <a:rPr lang="nl-NL" sz="2400" dirty="0">
                <a:latin typeface="+mj-lt"/>
              </a:rPr>
              <a:t>Het </a:t>
            </a:r>
            <a:r>
              <a:rPr lang="nl-NL" sz="2400" b="1" u="sng" dirty="0">
                <a:latin typeface="+mj-lt"/>
              </a:rPr>
              <a:t>aandeel</a:t>
            </a:r>
            <a:r>
              <a:rPr lang="nl-NL" sz="2400" dirty="0">
                <a:latin typeface="+mj-lt"/>
              </a:rPr>
              <a:t> dat eindigde met </a:t>
            </a:r>
            <a:r>
              <a:rPr lang="nl-NL" sz="2400" b="1" u="sng" dirty="0">
                <a:latin typeface="+mj-lt"/>
              </a:rPr>
              <a:t>vroegtijdig verlies</a:t>
            </a:r>
            <a:r>
              <a:rPr lang="nl-NL" sz="2400" dirty="0">
                <a:latin typeface="+mj-lt"/>
              </a:rPr>
              <a:t>, </a:t>
            </a:r>
            <a:r>
              <a:rPr lang="nl-NL" sz="2400" b="1" u="sng" dirty="0">
                <a:latin typeface="+mj-lt"/>
              </a:rPr>
              <a:t>nam toe wanneer implantatie later plaatsvond. </a:t>
            </a:r>
          </a:p>
          <a:p>
            <a:br>
              <a:rPr lang="nl-NL" sz="2400" dirty="0">
                <a:latin typeface="+mj-lt"/>
              </a:rPr>
            </a:br>
            <a:br>
              <a:rPr lang="nl-NL" sz="1800" dirty="0"/>
            </a:br>
            <a:endParaRPr lang="nl-NL" dirty="0"/>
          </a:p>
        </p:txBody>
      </p:sp>
      <p:sp>
        <p:nvSpPr>
          <p:cNvPr id="12" name="Tekstvak 11">
            <a:extLst>
              <a:ext uri="{FF2B5EF4-FFF2-40B4-BE49-F238E27FC236}">
                <a16:creationId xmlns:a16="http://schemas.microsoft.com/office/drawing/2014/main" id="{5D7C1CA9-474D-492A-9159-95F9E95A8107}"/>
              </a:ext>
            </a:extLst>
          </p:cNvPr>
          <p:cNvSpPr txBox="1"/>
          <p:nvPr/>
        </p:nvSpPr>
        <p:spPr>
          <a:xfrm>
            <a:off x="1905001" y="4628605"/>
            <a:ext cx="8477250" cy="1200329"/>
          </a:xfrm>
          <a:prstGeom prst="rect">
            <a:avLst/>
          </a:prstGeom>
          <a:noFill/>
        </p:spPr>
        <p:txBody>
          <a:bodyPr wrap="square">
            <a:spAutoFit/>
          </a:bodyPr>
          <a:lstStyle/>
          <a:p>
            <a:r>
              <a:rPr lang="nl-NL" sz="2400" dirty="0">
                <a:latin typeface="+mj-lt"/>
              </a:rPr>
              <a:t>Een refractaire periode na de tijd van baarmoederontvankelijkheid kan een natuurlijk mechanisme verschaffen </a:t>
            </a:r>
          </a:p>
          <a:p>
            <a:r>
              <a:rPr lang="nl-NL" sz="2400" dirty="0">
                <a:latin typeface="+mj-lt"/>
              </a:rPr>
              <a:t>waardoor aangetaste embryo's worden geëlimineerd.</a:t>
            </a:r>
            <a:endParaRPr lang="nl-NL" sz="2400" dirty="0"/>
          </a:p>
        </p:txBody>
      </p:sp>
      <p:pic>
        <p:nvPicPr>
          <p:cNvPr id="14" name="Afbeelding 13">
            <a:extLst>
              <a:ext uri="{FF2B5EF4-FFF2-40B4-BE49-F238E27FC236}">
                <a16:creationId xmlns:a16="http://schemas.microsoft.com/office/drawing/2014/main" id="{4E820F2C-BE26-4663-9F10-F394E11741DD}"/>
              </a:ext>
            </a:extLst>
          </p:cNvPr>
          <p:cNvPicPr>
            <a:picLocks noChangeAspect="1"/>
          </p:cNvPicPr>
          <p:nvPr/>
        </p:nvPicPr>
        <p:blipFill>
          <a:blip r:embed="rId4"/>
          <a:stretch>
            <a:fillRect/>
          </a:stretch>
        </p:blipFill>
        <p:spPr>
          <a:xfrm>
            <a:off x="674475" y="4435198"/>
            <a:ext cx="998885" cy="1847850"/>
          </a:xfrm>
          <a:prstGeom prst="rect">
            <a:avLst/>
          </a:prstGeom>
        </p:spPr>
      </p:pic>
    </p:spTree>
    <p:extLst>
      <p:ext uri="{BB962C8B-B14F-4D97-AF65-F5344CB8AC3E}">
        <p14:creationId xmlns:p14="http://schemas.microsoft.com/office/powerpoint/2010/main" val="2226282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8911CC-7770-4AB8-B517-92CFA4D67C01}"/>
              </a:ext>
            </a:extLst>
          </p:cNvPr>
          <p:cNvSpPr>
            <a:spLocks noGrp="1"/>
          </p:cNvSpPr>
          <p:nvPr>
            <p:ph type="title"/>
          </p:nvPr>
        </p:nvSpPr>
        <p:spPr>
          <a:xfrm>
            <a:off x="838200" y="365124"/>
            <a:ext cx="10515600" cy="6416676"/>
          </a:xfrm>
        </p:spPr>
        <p:txBody>
          <a:bodyPr>
            <a:normAutofit fontScale="90000"/>
          </a:bodyPr>
          <a:lstStyle/>
          <a:p>
            <a:r>
              <a:rPr lang="nl-NL" sz="6000" b="1" i="1" dirty="0"/>
              <a:t>Betreffende dat implantatievenster</a:t>
            </a:r>
            <a:br>
              <a:rPr lang="nl-NL" sz="5300" b="1" i="1" dirty="0"/>
            </a:br>
            <a:r>
              <a:rPr lang="nl-NL" sz="2200" dirty="0">
                <a:hlinkClick r:id="rId2"/>
              </a:rPr>
              <a:t>https://www.sciencedirect.com/science/article/abs/pii/S0950355205800926?via%3Dihub</a:t>
            </a:r>
            <a:br>
              <a:rPr lang="nl-NL" sz="3200" dirty="0"/>
            </a:br>
            <a:br>
              <a:rPr lang="nl-NL" sz="2400" dirty="0"/>
            </a:br>
            <a:r>
              <a:rPr lang="nl-NL" sz="2400" b="1" dirty="0" err="1">
                <a:hlinkClick r:id="rId3" tooltip="Go to Baillière's Clinical Obstetrics and Gynaecology on ScienceDirect"/>
              </a:rPr>
              <a:t>Baillière's</a:t>
            </a:r>
            <a:r>
              <a:rPr lang="nl-NL" sz="2400" b="1" dirty="0">
                <a:hlinkClick r:id="rId3" tooltip="Go to Baillière's Clinical Obstetrics and Gynaecology on ScienceDirect"/>
              </a:rPr>
              <a:t> </a:t>
            </a:r>
            <a:r>
              <a:rPr lang="nl-NL" sz="2400" b="1" dirty="0" err="1">
                <a:hlinkClick r:id="rId3" tooltip="Go to Baillière's Clinical Obstetrics and Gynaecology on ScienceDirect"/>
              </a:rPr>
              <a:t>Clinical</a:t>
            </a:r>
            <a:r>
              <a:rPr lang="nl-NL" sz="2400" b="1" dirty="0">
                <a:hlinkClick r:id="rId3" tooltip="Go to Baillière's Clinical Obstetrics and Gynaecology on ScienceDirect"/>
              </a:rPr>
              <a:t> </a:t>
            </a:r>
            <a:r>
              <a:rPr lang="nl-NL" sz="2400" b="1" dirty="0" err="1">
                <a:hlinkClick r:id="rId3" tooltip="Go to Baillière's Clinical Obstetrics and Gynaecology on ScienceDirect"/>
              </a:rPr>
              <a:t>Obstetrics</a:t>
            </a:r>
            <a:r>
              <a:rPr lang="nl-NL" sz="2400" b="1" dirty="0">
                <a:hlinkClick r:id="rId3" tooltip="Go to Baillière's Clinical Obstetrics and Gynaecology on ScienceDirect"/>
              </a:rPr>
              <a:t> </a:t>
            </a:r>
            <a:r>
              <a:rPr lang="nl-NL" sz="2400" b="1" dirty="0" err="1">
                <a:hlinkClick r:id="rId3" tooltip="Go to Baillière's Clinical Obstetrics and Gynaecology on ScienceDirect"/>
              </a:rPr>
              <a:t>and</a:t>
            </a:r>
            <a:r>
              <a:rPr lang="nl-NL" sz="2400" b="1" dirty="0">
                <a:hlinkClick r:id="rId3" tooltip="Go to Baillière's Clinical Obstetrics and Gynaecology on ScienceDirect"/>
              </a:rPr>
              <a:t> </a:t>
            </a:r>
            <a:r>
              <a:rPr lang="nl-NL" sz="2400" b="1" dirty="0" err="1">
                <a:hlinkClick r:id="rId3" tooltip="Go to Baillière's Clinical Obstetrics and Gynaecology on ScienceDirect"/>
              </a:rPr>
              <a:t>Gynaecology</a:t>
            </a:r>
            <a:r>
              <a:rPr lang="nl-NL" sz="2400" b="1" dirty="0"/>
              <a:t> </a:t>
            </a:r>
            <a:r>
              <a:rPr lang="nl-NL" sz="2400" dirty="0">
                <a:hlinkClick r:id="rId4" tooltip="Go to table of contents for this volume/issue"/>
              </a:rPr>
              <a:t>Volume 6, Issue 2</a:t>
            </a:r>
            <a:r>
              <a:rPr lang="nl-NL" sz="2400" dirty="0"/>
              <a:t>, </a:t>
            </a:r>
            <a:r>
              <a:rPr lang="nl-NL" sz="2400" dirty="0" err="1"/>
              <a:t>June</a:t>
            </a:r>
            <a:r>
              <a:rPr lang="nl-NL" sz="2400" dirty="0"/>
              <a:t> </a:t>
            </a:r>
            <a:r>
              <a:rPr lang="nl-NL" sz="2400" u="sng" dirty="0"/>
              <a:t>1992</a:t>
            </a:r>
            <a:r>
              <a:rPr lang="nl-NL" sz="2400" dirty="0"/>
              <a:t>, Pages 351-371</a:t>
            </a:r>
            <a:br>
              <a:rPr lang="nl-NL" sz="2400" dirty="0"/>
            </a:br>
            <a:br>
              <a:rPr lang="nl-NL" sz="2400" dirty="0"/>
            </a:br>
            <a:r>
              <a:rPr lang="nl-NL" sz="2400" dirty="0"/>
              <a:t>Het </a:t>
            </a:r>
            <a:r>
              <a:rPr lang="nl-NL" sz="2400" b="1" u="sng" dirty="0"/>
              <a:t>implantatievenster</a:t>
            </a:r>
            <a:r>
              <a:rPr lang="nl-NL" sz="2400" dirty="0"/>
              <a:t> wordt gedefinieerd als </a:t>
            </a:r>
            <a:r>
              <a:rPr lang="nl-NL" sz="2400" b="1" u="sng" dirty="0"/>
              <a:t>de periode waarin de baarmoeder ontvankelijk is voor implantatie van de </a:t>
            </a:r>
            <a:r>
              <a:rPr lang="nl-NL" sz="2400" b="1" u="sng" dirty="0" err="1"/>
              <a:t>vrijliggende</a:t>
            </a:r>
            <a:r>
              <a:rPr lang="nl-NL" sz="2400" b="1" u="sng" dirty="0"/>
              <a:t> </a:t>
            </a:r>
            <a:r>
              <a:rPr lang="nl-NL" sz="2400" b="1" u="sng" dirty="0" err="1"/>
              <a:t>blastocyst</a:t>
            </a:r>
            <a:r>
              <a:rPr lang="nl-NL" sz="2400" u="sng" dirty="0"/>
              <a:t>. </a:t>
            </a:r>
            <a:br>
              <a:rPr lang="nl-NL" sz="2400" dirty="0"/>
            </a:br>
            <a:br>
              <a:rPr lang="nl-NL" sz="2400" dirty="0"/>
            </a:br>
            <a:r>
              <a:rPr lang="nl-NL" sz="2400" dirty="0"/>
              <a:t>Deze periode van ontvankelijkheid is kort en vloeit voort uit de geprogrammeerde volgorde van de werking van oestrogeen en progesteron op het baarmoederslijmvlies. </a:t>
            </a:r>
            <a:br>
              <a:rPr lang="nl-NL" sz="2400" dirty="0"/>
            </a:br>
            <a:br>
              <a:rPr lang="nl-NL" sz="2400" dirty="0"/>
            </a:br>
            <a:r>
              <a:rPr lang="nl-NL" sz="2400" dirty="0"/>
              <a:t>Implantatie zelf is een proces dat begint met appositie, doorgaat met gehechtheid aan de uitgroei van </a:t>
            </a:r>
            <a:r>
              <a:rPr lang="nl-NL" sz="2400" dirty="0" err="1"/>
              <a:t>trofoblasten</a:t>
            </a:r>
            <a:r>
              <a:rPr lang="nl-NL" sz="2400" dirty="0"/>
              <a:t> en </a:t>
            </a:r>
            <a:r>
              <a:rPr lang="nl-NL" sz="2400" dirty="0" err="1"/>
              <a:t>decidualisatie</a:t>
            </a:r>
            <a:r>
              <a:rPr lang="nl-NL" sz="2400" dirty="0"/>
              <a:t>. De </a:t>
            </a:r>
            <a:r>
              <a:rPr lang="nl-NL" sz="2400" b="1" u="sng" dirty="0"/>
              <a:t>optimale tijd voor embryotransfer </a:t>
            </a:r>
            <a:r>
              <a:rPr lang="nl-NL" sz="2400" dirty="0"/>
              <a:t>kan gemakkelijk worden bepaald en </a:t>
            </a:r>
            <a:r>
              <a:rPr lang="nl-NL" sz="2400" b="1" u="sng" dirty="0"/>
              <a:t>ligt tussen </a:t>
            </a:r>
            <a:r>
              <a:rPr lang="nl-NL" sz="2400" b="1" u="sng" dirty="0" err="1"/>
              <a:t>luteale</a:t>
            </a:r>
            <a:r>
              <a:rPr lang="nl-NL" sz="2400" b="1" u="sng" dirty="0"/>
              <a:t> dagen +3 tot +5</a:t>
            </a:r>
            <a:r>
              <a:rPr lang="nl-NL" sz="2400" dirty="0"/>
              <a:t>, waarbij </a:t>
            </a:r>
            <a:r>
              <a:rPr lang="nl-NL" sz="2400" b="1" u="sng" dirty="0" err="1"/>
              <a:t>luteale</a:t>
            </a:r>
            <a:r>
              <a:rPr lang="nl-NL" sz="2400" b="1" u="sng" dirty="0"/>
              <a:t> dag +1 </a:t>
            </a:r>
            <a:r>
              <a:rPr lang="nl-NL" sz="2400" dirty="0"/>
              <a:t>de </a:t>
            </a:r>
            <a:r>
              <a:rPr lang="nl-NL" sz="2400" b="1" u="sng" dirty="0"/>
              <a:t>1ste dag </a:t>
            </a:r>
            <a:r>
              <a:rPr lang="nl-NL" sz="2400" dirty="0"/>
              <a:t>is van </a:t>
            </a:r>
            <a:r>
              <a:rPr lang="nl-NL" sz="2400" b="1" u="sng" dirty="0"/>
              <a:t>exogene progesteronbehandeling</a:t>
            </a:r>
            <a:r>
              <a:rPr lang="nl-NL" sz="2400" dirty="0"/>
              <a:t>. </a:t>
            </a:r>
            <a:br>
              <a:rPr lang="nl-NL" sz="2400" dirty="0"/>
            </a:br>
            <a:br>
              <a:rPr lang="nl-NL" sz="2400" dirty="0"/>
            </a:br>
            <a:r>
              <a:rPr lang="nl-NL" sz="2400" b="1" u="sng" dirty="0"/>
              <a:t>Bij de mens wordt gesuggereerd dat de appositie van </a:t>
            </a:r>
            <a:r>
              <a:rPr lang="nl-NL" sz="2400" b="1" u="sng" dirty="0" err="1"/>
              <a:t>blastocyst</a:t>
            </a:r>
            <a:r>
              <a:rPr lang="nl-NL" sz="2400" b="1" u="sng" dirty="0"/>
              <a:t> </a:t>
            </a:r>
            <a:br>
              <a:rPr lang="nl-NL" sz="2400" b="1" u="sng" dirty="0"/>
            </a:br>
            <a:r>
              <a:rPr lang="nl-NL" sz="2400" b="1" u="sng" dirty="0"/>
              <a:t>ongeveer LH dag +6 begint en voltooid is met LH +10. </a:t>
            </a:r>
            <a:br>
              <a:rPr lang="nl-NL" sz="2400" dirty="0"/>
            </a:br>
            <a:r>
              <a:rPr lang="nl-NL" dirty="0"/>
              <a:t> </a:t>
            </a:r>
          </a:p>
        </p:txBody>
      </p:sp>
    </p:spTree>
    <p:extLst>
      <p:ext uri="{BB962C8B-B14F-4D97-AF65-F5344CB8AC3E}">
        <p14:creationId xmlns:p14="http://schemas.microsoft.com/office/powerpoint/2010/main" val="281161987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6285</TotalTime>
  <Words>2801</Words>
  <Application>Microsoft Office PowerPoint</Application>
  <PresentationFormat>Breedbeeld</PresentationFormat>
  <Paragraphs>79</Paragraphs>
  <Slides>41</Slides>
  <Notes>0</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41</vt:i4>
      </vt:variant>
    </vt:vector>
  </HeadingPairs>
  <TitlesOfParts>
    <vt:vector size="51" baseType="lpstr">
      <vt:lpstr>Arial</vt:lpstr>
      <vt:lpstr>Arial Unicode MS</vt:lpstr>
      <vt:lpstr>Calibri</vt:lpstr>
      <vt:lpstr>Calibri Light</vt:lpstr>
      <vt:lpstr>elsevierWordmarkRegular</vt:lpstr>
      <vt:lpstr>ff-scala-sans-pro</vt:lpstr>
      <vt:lpstr>Helvetica</vt:lpstr>
      <vt:lpstr>Microsoft PhagsPa</vt:lpstr>
      <vt:lpstr>Ravie</vt:lpstr>
      <vt:lpstr>Kantoorthema</vt:lpstr>
      <vt:lpstr>PowerPoint-presentatie</vt:lpstr>
      <vt:lpstr>   ERA Test, relevantie voor: 1- het (echt)paar cq de vrouw  denk in haar / hun streven (zo snel mogelijk) zwanger te raken  2- het kind denk ethisch (wat als mechanisme van moeder natuur cq God is soms die zwangerschap te kunnen voorkomen, om voor ons, mens, nog onbegrepen redenen, zou het verschoven zijn / verschuiven van het implantatievenster zo’n mechanisme kunnen zijn, zodat ze die maand niet zwanger kan zijn?  3- de kliniek denk financieel (kosten/baten), denk aan invloed van de groep Igenomix, daar hun advies/protocol dan door FKT moet worden uitgevoerd  </vt:lpstr>
      <vt:lpstr> Bepalen van de optimale tijd voor embryotransfer   De ERA-test is erg gevoelig en maakt een goede schatting mogelijk van wanneer het baarmoederslijmvlies klaar is om het embryo te ontvangen. De test wordt daarom aanbevolen voor vrouwen die herhaaldelijk niet-succesvolle embryotransfers hebben ondergaan.  Normaal gesproken wordt het baarmoederslijmvlies beoordeeld met behulp van echografie. Dit kan echter alleen de dikte en structuur laten zien.   De ERA-test biedt nieuwe manieren om het baarmoederslijmvlies te beoordelen, wat de kans op een succesvolle zwangerschap vergroot. </vt:lpstr>
      <vt:lpstr>Op moleculair niveau bepaalt de ERA-test de expressieniveaus van 238 genen die betrokken zijn bij endometriale ontvankelijkheid.   Hierdoor kan de arts beoordelen of het baarmoederslijmvlies op de gegeven dagen ontvankelijk is voor embryotransfer of dat het "venster van implantatie" is verschoven.   Op basis van de resultaten kunnen we voor elke cliënt afzonderlijk de geschikte datum voor embryotransfer bepalen.</vt:lpstr>
      <vt:lpstr>PowerPoint-presentatie</vt:lpstr>
      <vt:lpstr>IGENOMIX USA home - Pioneers in Reproductive Genetics.</vt:lpstr>
      <vt:lpstr>    Bestaat er een implantatievenster?  https://www.fertilityiq.com/topics/embryo-transfer/when-is-the-era-test-appropriate  In de jaren vijftig werd gesuggereerd dat een embryo zich gedurende een bepaalde tijd in de menstruatiecyclus moest implanteren.   Toen IVF eenmaal was ontwikkeld, werd bevestigd dat er een beperkte tijd is  voor implantatie en dus een specifiek venster waarin een embryotransfer zou moeten plaatsvinden.   Om een ​​succesvolle implantatie te bereiken, moet een embryo zich in het juiste  ontwikkelingsstadium bevinden wanneer de uterus bereid is het te accepteren.   Deze precieze timing staat bekend als het “implantatievenster".  Traditioneel wordt aangenomen dat elke vrouw hetzelfde venster heeft,  waarbij implantatie bij de meeste vrouwen 8 - 10 dagen na de eisprong plaatsvindt. </vt:lpstr>
      <vt:lpstr>PowerPoint-presentatie</vt:lpstr>
      <vt:lpstr>Betreffende dat implantatievenster https://www.sciencedirect.com/science/article/abs/pii/S0950355205800926?via%3Dihub  Baillière's Clinical Obstetrics and Gynaecology Volume 6, Issue 2, June 1992, Pages 351-371  Het implantatievenster wordt gedefinieerd als de periode waarin de baarmoeder ontvankelijk is voor implantatie van de vrijliggende blastocyst.   Deze periode van ontvankelijkheid is kort en vloeit voort uit de geprogrammeerde volgorde van de werking van oestrogeen en progesteron op het baarmoederslijmvlies.   Implantatie zelf is een proces dat begint met appositie, doorgaat met gehechtheid aan de uitgroei van trofoblasten en decidualisatie. De optimale tijd voor embryotransfer kan gemakkelijk worden bepaald en ligt tussen luteale dagen +3 tot +5, waarbij luteale dag +1 de 1ste dag is van exogene progesteronbehandeling.   Bij de mens wordt gesuggereerd dat de appositie van blastocyst  ongeveer LH dag +6 begint en voltooid is met LH +10.   </vt:lpstr>
      <vt:lpstr>Betreffende die 238 genen:  A genomic diagnostic tool for human endometrial receptivity based on the transcriptomic signature - Fertility and Sterility (fertstert.org)  Published:July 08, 2010 DOI:https://doi.org/10.1016/j.fertnstert.2010.04.063  zie tabel 1 https://www.fertstert.org/action/showFullTableHTML?isHtml=true&amp;tableId=tbl1&amp;pii=S0015-0282%2810%2900701-6   </vt:lpstr>
      <vt:lpstr>We leren over Fold change – Wikipedia   Vouwverandering wordt vaak gebruikt bij de analyse van genexpressiegegevens van microarray en RNA-Seq experimenten voor het meten van verandering in het expressieniveau van een gen. [6] Een nadeel en een ernstig risico van het gebruik van fold change in deze setting is dat het vertekend is [7] en mogelijk differentieel tot expressie gebrachte genen verkeerd classificeert met grote verschillen (B - A) maar kleine verhoudingen (B / A), wat leidt tot een slechte identificatie van veranderingen bij hoge expressieniveaus. Bovendien, wanneer de noemer bijna nul is, is de verhouding niet stabiel en kan de waarde van de vouwverandering onevenredig worden beïnvloed door meetruis.   en over number of probes</vt:lpstr>
      <vt:lpstr>  De ERA-test werd klinisch getest bij vrouwen met een normale baarmoeder en een normale endometriumdikte (≥ 6 mm), met herhaald implantatie falen.   Bij ongeveer 20% van deze patiënten werd een verschoven 'implantatievenster' waargenomen.   The endometrial receptivity array for diagnosis and personalized embryo transfer as a treatment for patients with repeated implantation failure (europeivf.com)   Fertility and Sterility® Vol. 100, No. 3, September 2013 0015-0282/$36.00 Copyright ©2013 American Society for Reproductive Medicine, Published by Elsevier Inc. http://dx.doi.org/10.1016/j.fertnstert.2013.05.004 </vt:lpstr>
      <vt:lpstr>PowerPoint-presentatie</vt:lpstr>
      <vt:lpstr>Resultatentabel 1 anders weergegeven:  https://www.fertilityiq.com/topics/embryo-transfer/when-is-the-era-test-appropriate  </vt:lpstr>
      <vt:lpstr>      Met de ERA-test wordt nagegaan of het baarmoederslijmvlies op het moment van de biopsie ook moleculair ontvankelijk is voor innesteling. Als dat niet het geval is, kan het ideale moment om een embryo terug te plaatsen voor een individuele vrouw worden berekend.   De embryotransfer kan voor deze vrouw dan op het juiste moment gebeuren, gebaseerd op haar individuele resultaat.  Studies zijn gebeurd bij patiënten met herhaald implantatie falen, dit wil zeggen vrouwen met een goede kwaliteit van embryo’s (minstens 3 gefaalde embryotransfers bij &lt; 37 jaar), een normale baarmoeder en een normaal baarmoederslijmvlies (6mm of meer).   Een afwijkend implantatievenster werd gevonden bij 20% van deze patiënten.      </vt:lpstr>
      <vt:lpstr>Herhaaldelijk falen van implantatie</vt:lpstr>
      <vt:lpstr>      You tube uitleg van ERA Test door Dr. Carlos Simón:  The ERA Test by Dr. Carlos Simón – YouTube (5:16 min) </vt:lpstr>
      <vt:lpstr> You Tube uitleg van ERA Test door de firma Igenomix:  https://www.youtube.com/watch?v=O7rU6sqFkMI&amp;t=258s (4:18 min)   </vt:lpstr>
      <vt:lpstr>You tube video van een ander centrum / van een andere dokter, met uitleg over ERA test:  The ERA Test for IVF success - What is it? Who needs it? What do the results mean? – YouTube  (4:59 minuten)</vt:lpstr>
      <vt:lpstr>    Hoe voer je de ERA Test uit?  How to perform the endometrial biopsy for Igenomix´s ERA Test – YouTube  (2:59 min)</vt:lpstr>
      <vt:lpstr>De biopsie wordt uitgevoerd in de secretoire fase van een natuurlijke cyclus of een hormoonvervangende (HST) cyclus.   In een natuurlijke cyclus wordt de biopsie uitgevoerd op LH-piek + 7.  In een HST-cyclus wordt de biopsie uitgevoerd op exogene progesteron start + 5 (120 uur na het begin van progesteron).   Het biopsiemonster wordt naar het lab gestuurd en geanalyseerd. </vt:lpstr>
      <vt:lpstr>   Igenomix ERA test procedure</vt:lpstr>
      <vt:lpstr>PowerPoint-presentatie</vt:lpstr>
      <vt:lpstr>      Waar is het dichtstbijzijnde lab voor de ERA test ?          </vt:lpstr>
      <vt:lpstr>     ERA Test kan ook bij LIFE Leuven, in België ?      https://www.lifeleuven.be/nl/expertise/herhaald-miskraam-en-herhaald- implantatiefalen </vt:lpstr>
      <vt:lpstr>   Herhaling test nodig ?        In ongeveer 90% van de gevallen kan een aanbeveling worden      gedaan over de timing van de embryotransfer.       Voor de overige gevallen (10%) zou een aanbeveling worden gedaan       om de test te herhalen.        Uw ERA®-testrapport geeft aan of embryotransfer of herhalingstesten      worden aanbevolen.        Mogelijk moet u uw ERA®-test herhalen als u een niet eenduidig      resultaat krijgt. Dit gebeurt in minder dan 5% van de gevallen.</vt:lpstr>
      <vt:lpstr>Hoe lang zijn de ERA®-testresultaten geldig?   Bij het uitvoeren van hetzelfde exacte medische protocol (dezelfde medicatie, type cyclus, uren progesteron, type toediening, dosering, enz.) En met de juiste controle van endogeen progesteron (endogene progesteronspiegel gemeten binnen 24 uur voorafgaand aan de eerste inname van exogeen progesteron en &lt;1 ng / ml), kunnen de ERA®-resultaten worden toegepast in een gepersonaliseerde embryotransfer (pET) tot 2 jaar na de ERA®-biopsie. De reproduceerbaarheid van de resultaten kan worden beïnvloed door een verandering in de dikte van het endometrium (moet binnen een vergelijkbaar bereik blijven: 12 mm), dramatische gewichtstoename of gewichtsverlies (+/- 20 kg (44 lbs)) en chirurgische ingreep aan de baarmoeder (zoals een myomectomie). Als u een van deze veranderingen heeft ondergaan sinds uw vorige ERA®, kunt u daarom overwegen om de test te herhalen. </vt:lpstr>
      <vt:lpstr>https://www.rbmojournal.com/article/S1472-6483%2820%2930319-9/fulltext  A 5-year multicentre randomized controlled trial comparing personalized, frozen and fresh blastocyst transfer in IVF (rbmojournal.com)  Open Access Published:June 15, 2020 DOI:https://doi.org/10.1016/j.rbmo.2020.06.002  A 5-year multicentre randomized controlled trial comparing personalized, frozen and fresh blastocyst transfer in IVF </vt:lpstr>
      <vt:lpstr>PowerPoint-presentatie</vt:lpstr>
      <vt:lpstr>https://www.obgproject.com/2018/08/20/endometrial-receptivity-and-the-era-biopsy/  </vt:lpstr>
      <vt:lpstr>Nieuwe vraagstelling  patent in 2009 en dan onderzoek in 2010, in 2013 en in 2020  Is er onderzoek gedaan bij dezelfde vrouwen (met bewezen zwangerschap(pen)), bv een heel jaar, door opeenvolgende maanden het biopt te nemen en dan te zien (beoordelen)  of wat er gemeten wordt (oa die 238 genen) elke maand hetzelfde beeld laat zien, bij die vrouw, in dat jaar?  </vt:lpstr>
      <vt:lpstr>En nog een vraag: Hoe (door wat? / door welke omstandigheden?) worden deze specifieke (endometrium receptieve) genen eigenlijk  aan- cq uitgezet? </vt:lpstr>
      <vt:lpstr>PowerPoint-presentatie</vt:lpstr>
      <vt:lpstr>Voorgesteld schema van implantatievenster en de rol van LIF bij foetomaternale communicatie.   (1) Schematische weergave van de in utero vrij zwevende blastocyst omgeven door de zona pellucida.  Op dit moment bestaat de blastocyst uit een binnenste celmassa met een trophectoderm romp. Paracriene signalering (niet afgebeeld) trekt waarschijnlijk de blastocyst naar vermoedelijke implantatieplaatsen en synchroniseert en orkestreert volgende stappen, zoals (2) het uitkomen van blastocyst uit de zona pellucida.  (3) Toont de geleidelijke appositie van de blastocyst aan het endometrium tijdens het begin van het implantatievenster, hier afgebakend door twee vermeende biomarkers voor endometriale ontvankelijkheid: pinopodes en LIF.   LIF wordt maximaal tot expressie gebracht door het endometrium op het moment van implantatie en de blastocyst brengt de LIF-receptor tot expressie. In (4) hecht de blastocyst zich aan het endometrium en produceert vervolgens zelf LIF, terwijl op het endometrium de productie van gp130 en de LIF-receptor toeneemt. De concentratie van oplosbaar gp130 en het verschijnen van pinopoden op het endometriumoppervlak zijn ook op dit moment verhoogd. Adhesie induceert trofoblastcellen om te differentiëren in binnenste cytotrofoblastlagen en buitenste syncytiotrofoblastlagen zoals getoond in (5), waarop de syncytiotrofoblast het luminale epitheel binnendringt, waar de blastocyst vervolgens cytokines zoals IL-1 begint af te scheiden, die op hun beurt LIF-expressie stimuleren in het baarmoederslijmvlies. In (6) is de implantatie voltooid, het implantatievenster is nu gesloten.   Daarom wordt voorgesteld dat het embryo en het endometrium actief communiceren door middel van uitscheiding van LIF en andere cytokines om de volledige implantatie van de blastocyst te bevorderen.</vt:lpstr>
      <vt:lpstr>De ERA Test   wordt (in) de maand voorafgaand aan de F(rozen)ET gedaan, edoch…   is het endometrium wel als een Steinway vleugel? die (af)gestemd op het podium staat? maand na maand (precies) hetzelfde? wachtend op …..   </vt:lpstr>
      <vt:lpstr>                de pianist(en):</vt:lpstr>
      <vt:lpstr>     Misschien is er wel meer te doen  dan focussen op de losse onderdelen:  - embryo  - endometrium  - vrouw    </vt:lpstr>
      <vt:lpstr>Misschien is het endometrium wel de vleugel en onderdeel van de muziek en van de dans  tegelijk  Misschien bepalen de vrouw (haar frequentie van die maand) en het embryo (en diens frequentie) wel samen (door de door hen samen ontstane frequentie), de ‘muziek’, vast een quatre-mains,  de (muziek)sleutel, die het endometrium opent, </vt:lpstr>
      <vt:lpstr> zodat de ‘dans’, vast een pas de deux       ,   vervolgens kan aanvangen, waarin dat  betreffende embryo in de betreffende vrouw   kan opgaan, of niet  </vt:lpstr>
      <vt:lpstr>PowerPoint-presentatie</vt:lpstr>
      <vt:lpstr>                        dank voor jullie aandacht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 test</dc:title>
  <dc:creator>Erica Rekers</dc:creator>
  <cp:lastModifiedBy>Erica Rekers</cp:lastModifiedBy>
  <cp:revision>121</cp:revision>
  <dcterms:created xsi:type="dcterms:W3CDTF">2021-04-10T07:43:21Z</dcterms:created>
  <dcterms:modified xsi:type="dcterms:W3CDTF">2021-04-15T22:34:40Z</dcterms:modified>
</cp:coreProperties>
</file>